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omments/modernComment_168_565681CD.xml" ContentType="application/vnd.ms-powerpoint.comments+xml"/>
  <Override PartName="/ppt/comments/modernComment_17F_D47F3A4F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52" r:id="rId1"/>
  </p:sldMasterIdLst>
  <p:notesMasterIdLst>
    <p:notesMasterId r:id="rId95"/>
  </p:notesMasterIdLst>
  <p:sldIdLst>
    <p:sldId id="256" r:id="rId2"/>
    <p:sldId id="1075" r:id="rId3"/>
    <p:sldId id="420" r:id="rId4"/>
    <p:sldId id="1076" r:id="rId5"/>
    <p:sldId id="1077" r:id="rId6"/>
    <p:sldId id="306" r:id="rId7"/>
    <p:sldId id="1084" r:id="rId8"/>
    <p:sldId id="323" r:id="rId9"/>
    <p:sldId id="324" r:id="rId10"/>
    <p:sldId id="325" r:id="rId11"/>
    <p:sldId id="326" r:id="rId12"/>
    <p:sldId id="1099" r:id="rId13"/>
    <p:sldId id="327" r:id="rId14"/>
    <p:sldId id="328" r:id="rId15"/>
    <p:sldId id="329" r:id="rId16"/>
    <p:sldId id="330" r:id="rId17"/>
    <p:sldId id="331" r:id="rId18"/>
    <p:sldId id="332" r:id="rId19"/>
    <p:sldId id="1091" r:id="rId20"/>
    <p:sldId id="1092" r:id="rId21"/>
    <p:sldId id="333" r:id="rId22"/>
    <p:sldId id="334" r:id="rId23"/>
    <p:sldId id="335" r:id="rId24"/>
    <p:sldId id="336" r:id="rId25"/>
    <p:sldId id="337" r:id="rId26"/>
    <p:sldId id="339" r:id="rId27"/>
    <p:sldId id="1100" r:id="rId28"/>
    <p:sldId id="340" r:id="rId29"/>
    <p:sldId id="341" r:id="rId30"/>
    <p:sldId id="342" r:id="rId31"/>
    <p:sldId id="343" r:id="rId32"/>
    <p:sldId id="344" r:id="rId33"/>
    <p:sldId id="385" r:id="rId34"/>
    <p:sldId id="345" r:id="rId35"/>
    <p:sldId id="346" r:id="rId36"/>
    <p:sldId id="347" r:id="rId37"/>
    <p:sldId id="1105" r:id="rId38"/>
    <p:sldId id="348" r:id="rId39"/>
    <p:sldId id="349" r:id="rId40"/>
    <p:sldId id="350" r:id="rId41"/>
    <p:sldId id="1104" r:id="rId42"/>
    <p:sldId id="351" r:id="rId43"/>
    <p:sldId id="352" r:id="rId44"/>
    <p:sldId id="353" r:id="rId45"/>
    <p:sldId id="354" r:id="rId46"/>
    <p:sldId id="355" r:id="rId47"/>
    <p:sldId id="356" r:id="rId48"/>
    <p:sldId id="357" r:id="rId49"/>
    <p:sldId id="358" r:id="rId50"/>
    <p:sldId id="359" r:id="rId51"/>
    <p:sldId id="360" r:id="rId52"/>
    <p:sldId id="361" r:id="rId53"/>
    <p:sldId id="1128" r:id="rId54"/>
    <p:sldId id="362" r:id="rId55"/>
    <p:sldId id="363" r:id="rId56"/>
    <p:sldId id="364" r:id="rId57"/>
    <p:sldId id="365" r:id="rId58"/>
    <p:sldId id="366" r:id="rId59"/>
    <p:sldId id="367" r:id="rId60"/>
    <p:sldId id="368" r:id="rId61"/>
    <p:sldId id="369" r:id="rId62"/>
    <p:sldId id="370" r:id="rId63"/>
    <p:sldId id="371" r:id="rId64"/>
    <p:sldId id="372" r:id="rId65"/>
    <p:sldId id="373" r:id="rId66"/>
    <p:sldId id="374" r:id="rId67"/>
    <p:sldId id="375" r:id="rId68"/>
    <p:sldId id="1142" r:id="rId69"/>
    <p:sldId id="1139" r:id="rId70"/>
    <p:sldId id="1141" r:id="rId71"/>
    <p:sldId id="1138" r:id="rId72"/>
    <p:sldId id="1140" r:id="rId73"/>
    <p:sldId id="1143" r:id="rId74"/>
    <p:sldId id="376" r:id="rId75"/>
    <p:sldId id="377" r:id="rId76"/>
    <p:sldId id="378" r:id="rId77"/>
    <p:sldId id="379" r:id="rId78"/>
    <p:sldId id="380" r:id="rId79"/>
    <p:sldId id="381" r:id="rId80"/>
    <p:sldId id="382" r:id="rId81"/>
    <p:sldId id="383" r:id="rId82"/>
    <p:sldId id="384" r:id="rId83"/>
    <p:sldId id="1124" r:id="rId84"/>
    <p:sldId id="257" r:id="rId85"/>
    <p:sldId id="261" r:id="rId86"/>
    <p:sldId id="258" r:id="rId87"/>
    <p:sldId id="1127" r:id="rId88"/>
    <p:sldId id="1110" r:id="rId89"/>
    <p:sldId id="1111" r:id="rId90"/>
    <p:sldId id="1106" r:id="rId91"/>
    <p:sldId id="1107" r:id="rId92"/>
    <p:sldId id="1108" r:id="rId93"/>
    <p:sldId id="1109" r:id="rId9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256"/>
            <p14:sldId id="1075"/>
            <p14:sldId id="420"/>
            <p14:sldId id="1076"/>
            <p14:sldId id="1077"/>
            <p14:sldId id="306"/>
            <p14:sldId id="1084"/>
            <p14:sldId id="323"/>
            <p14:sldId id="324"/>
            <p14:sldId id="325"/>
            <p14:sldId id="326"/>
            <p14:sldId id="1099"/>
            <p14:sldId id="327"/>
            <p14:sldId id="328"/>
            <p14:sldId id="329"/>
            <p14:sldId id="330"/>
            <p14:sldId id="331"/>
            <p14:sldId id="332"/>
            <p14:sldId id="1091"/>
            <p14:sldId id="1092"/>
            <p14:sldId id="333"/>
            <p14:sldId id="334"/>
            <p14:sldId id="335"/>
            <p14:sldId id="336"/>
            <p14:sldId id="337"/>
            <p14:sldId id="339"/>
            <p14:sldId id="1100"/>
            <p14:sldId id="340"/>
            <p14:sldId id="341"/>
            <p14:sldId id="342"/>
            <p14:sldId id="343"/>
            <p14:sldId id="344"/>
            <p14:sldId id="385"/>
            <p14:sldId id="345"/>
            <p14:sldId id="346"/>
            <p14:sldId id="347"/>
            <p14:sldId id="1105"/>
            <p14:sldId id="348"/>
            <p14:sldId id="349"/>
            <p14:sldId id="350"/>
            <p14:sldId id="1104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1128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1142"/>
            <p14:sldId id="1139"/>
            <p14:sldId id="1141"/>
            <p14:sldId id="1138"/>
            <p14:sldId id="1140"/>
            <p14:sldId id="1143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1124"/>
            <p14:sldId id="257"/>
            <p14:sldId id="261"/>
            <p14:sldId id="258"/>
            <p14:sldId id="1127"/>
            <p14:sldId id="1110"/>
            <p14:sldId id="1111"/>
            <p14:sldId id="1106"/>
            <p14:sldId id="1107"/>
            <p14:sldId id="1108"/>
            <p14:sldId id="11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8DF28B6-EFF0-2C9B-4A68-947126FEEF31}" name="안 찬웅" initials="안찬" userId="b5e4a7c922a5f6a7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E18F"/>
    <a:srgbClr val="FF9900"/>
    <a:srgbClr val="4FB4FF"/>
    <a:srgbClr val="FF3300"/>
    <a:srgbClr val="FF5B5B"/>
    <a:srgbClr val="669900"/>
    <a:srgbClr val="8FF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093" autoAdjust="0"/>
    <p:restoredTop sz="96935" autoAdjust="0"/>
  </p:normalViewPr>
  <p:slideViewPr>
    <p:cSldViewPr>
      <p:cViewPr varScale="1">
        <p:scale>
          <a:sx n="85" d="100"/>
          <a:sy n="85" d="100"/>
        </p:scale>
        <p:origin x="84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comments/modernComment_168_565681C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56E6533-1A85-477B-A909-553D0A67B8CE}" authorId="{D8DF28B6-EFF0-2C9B-4A68-947126FEEF31}" created="2022-10-04T00:21:56.688">
    <pc:sldMkLst xmlns:pc="http://schemas.microsoft.com/office/powerpoint/2013/main/command">
      <pc:docMk/>
      <pc:sldMk cId="1448509901" sldId="360"/>
    </pc:sldMkLst>
    <p188:txBody>
      <a:bodyPr/>
      <a:lstStyle/>
      <a:p>
        <a:r>
          <a:rPr lang="ko-KR" altLang="en-US"/>
          <a:t>font-style font weight 생략가능
font-size font-family 필수</a:t>
        </a:r>
      </a:p>
    </p188:txBody>
  </p188:cm>
</p188:cmLst>
</file>

<file path=ppt/comments/modernComment_17F_D47F3A4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617AA67-8C10-4F79-97A8-65E8D5132791}" authorId="{D8DF28B6-EFF0-2C9B-4A68-947126FEEF31}" created="2022-10-04T00:59:20.222">
    <pc:sldMkLst xmlns:pc="http://schemas.microsoft.com/office/powerpoint/2013/main/command">
      <pc:docMk/>
      <pc:sldMk cId="3565107791" sldId="383"/>
    </pc:sldMkLst>
    <p188:txBody>
      <a:bodyPr/>
      <a:lstStyle/>
      <a:p>
        <a:r>
          <a:rPr lang="ko-KR" altLang="en-US"/>
          <a:t>외우지 않아도 된다.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B742-AA79-ED4E-A864-AB907A0137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247BAD-46C0-0B40-BB33-28F37C7E03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071F2-AF21-634F-8253-FAD107767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5C1CA-FD53-0948-8CFD-13FC5D2D3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84420-01F6-544F-81AD-564BF2975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8812084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EAD36-6BB5-F644-869B-B4F9C9C9A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7D9D06-E453-9548-8A20-2CC69B088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FF2F7-9A87-2E49-BBCA-9972D2821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0264E-2BD4-9642-BB45-B36263EA0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66EA6-74B0-054D-BD12-52735EDB6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4145452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C2CE52-811A-9A4A-87DC-ADD0DE814C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8FD679-7E47-2D4E-BAD6-75B3DD222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AB732-44F4-0341-92CB-6C89EFAA3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74919-130A-5242-88A8-51ACEBDE6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8A618-2AFF-3141-85F4-A628C6EB9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1481227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898BBA5-3D16-4344-A510-C119150303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" y="1016"/>
            <a:ext cx="9141291" cy="685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9478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6592A-8F42-8F40-B13F-B5E77426C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4F6E6-BEEE-E244-B60D-382E1C438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FDD98-D8AA-7E42-B04D-24CFF9208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667AF-6BB6-9A49-9FC0-3B38CE378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A28CD-FC0F-8040-A76A-15288F62A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7015816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C9D55-E14C-D649-8E8B-3BA8F59C2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CB5D2-7408-4343-8187-D30169E75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03DAE-2CD4-B54F-A16F-6C970794B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21A98-BF0F-D448-8664-D1A5870BA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02142-9C61-6348-BD86-0456431C9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310645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3D094-17AB-FD44-8A13-F36C05409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DF756-51C3-0442-859C-82FE47CDC5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5864BC-9CD6-4F44-BF09-3C3322E990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D186B2-DC73-C64A-971E-BEDC00911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B6F395-B550-DA4A-AAD9-71E8BB4D6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39B50C-E1F0-4544-8D7F-506775C1A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7463934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6276-03DB-B941-BD04-5DED993BF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060B7B-9849-DA46-B240-55124B66B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A5A45-C9E0-DE42-A94D-FC9DE467D3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CDE510-FC26-914A-94B3-F45E5B4598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7F2B5-3F9D-5D43-BFCC-DE73A39A7E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876C-FD19-6C44-96CA-5FCDD1638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02D672-07D2-4847-9D60-63F2A1100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FE3CEC-352C-5A46-B92B-23457EA04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6773158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91A5C-92DC-1F47-92C7-5EBDA807E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4F48AA-4133-8D46-8DDB-9415680D6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EC9F93-E55D-A04E-929D-A27634C24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F97D11-97DB-3745-8AA6-4D1194B5F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5705627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6468C3-5BA1-E74A-970C-7E05CD2BF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A159BC-84D9-4441-87E2-3E9EA8BE5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84631-2235-0847-B080-B25AEEE47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0296268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C2581-FFE0-DD44-AEFF-3EF1728F7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EBA93-165F-3944-AFD3-268615832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0F96B2-01EF-6247-A58B-2B8C4893A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6CFAF-293C-1549-B70D-DF00F03EE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BB420C-B105-C04F-815C-AA408F17A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5A2702-F221-FC42-B165-6C3CCEC12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6877283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85A20-67A2-B24F-AA6D-080531A3A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10E6B3-698B-DE4B-A02E-1E91F4B318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42E5C1-1C3B-404B-B55E-0B2FC615F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45B5B-5875-DC4C-A436-C64388605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83DED1-C145-9C4A-9CA3-4ADDDA861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D06EA6-543B-3544-A336-87F2424D6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3719067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AA3D80-0806-8C4A-B870-B02FC498F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99A7BF-C767-5A40-98D6-77F649D26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5EEF8-5583-444E-A725-FE0EBD28D8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B47ED-AA20-6C40-AE58-A35EAAAAB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07FA-BB1E-4642-BB1E-734C3AAFB5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0885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3" r:id="rId1"/>
    <p:sldLayoutId id="2147484154" r:id="rId2"/>
    <p:sldLayoutId id="2147484155" r:id="rId3"/>
    <p:sldLayoutId id="2147484156" r:id="rId4"/>
    <p:sldLayoutId id="2147484157" r:id="rId5"/>
    <p:sldLayoutId id="2147484158" r:id="rId6"/>
    <p:sldLayoutId id="2147484159" r:id="rId7"/>
    <p:sldLayoutId id="2147484160" r:id="rId8"/>
    <p:sldLayoutId id="2147484161" r:id="rId9"/>
    <p:sldLayoutId id="2147484162" r:id="rId10"/>
    <p:sldLayoutId id="2147484163" r:id="rId11"/>
    <p:sldLayoutId id="2147484164" r:id="rId12"/>
    <p:sldLayoutId id="2147483853" r:id="rId13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olicyoptions.irpp.org/fr/magazines/janvier-2017/canadas-food-guide-update-needs-to-address-sustainability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nd/3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tags/tag_link.asp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oiemaweb.com/css3-selector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schools.com/css/css_pseudo_classes.asp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ref/css_colors.asp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microsoft.com/office/2018/10/relationships/comments" Target="../comments/modernComment_168_565681CD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microsoft.com/office/2018/10/relationships/comments" Target="../comments/modernComment_17F_D47F3A4F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4539556"/>
            <a:ext cx="9141618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35795"/>
            <a:ext cx="9144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43300" y="5746932"/>
            <a:ext cx="20574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6468601"/>
            <a:ext cx="9141618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le of vegetables&#10;&#10;Description automatically generated with low confidence">
            <a:extLst>
              <a:ext uri="{FF2B5EF4-FFF2-40B4-BE49-F238E27FC236}">
                <a16:creationId xmlns:a16="http://schemas.microsoft.com/office/drawing/2014/main" id="{FEA59B65-7CEF-B7FF-5384-F8E72A3CC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9713" y="820738"/>
            <a:ext cx="8621713" cy="2968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7D2DA4-7446-2A2C-E4CB-D79D49CB491B}"/>
              </a:ext>
            </a:extLst>
          </p:cNvPr>
          <p:cNvSpPr txBox="1"/>
          <p:nvPr/>
        </p:nvSpPr>
        <p:spPr>
          <a:xfrm>
            <a:off x="239713" y="3195638"/>
            <a:ext cx="8621713" cy="59372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>
                <a:solidFill>
                  <a:srgbClr val="FFFFFF"/>
                </a:solidFill>
                <a:hlinkClick r:id="rId3" tooltip="https://policyoptions.irpp.org/fr/magazines/janvier-2017/canadas-food-guide-update-needs-to-address-sustainability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1300">
                <a:solidFill>
                  <a:srgbClr val="FFFFFF"/>
                </a:solidFill>
              </a:rPr>
              <a:t> by Unknown Author is licensed under </a:t>
            </a:r>
            <a:r>
              <a:rPr lang="en-US" sz="1300">
                <a:solidFill>
                  <a:srgbClr val="FFFFFF"/>
                </a:solidFill>
                <a:hlinkClick r:id="rId4" tooltip="https://creativecommons.org/licenses/by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BY-ND</a:t>
            </a:r>
            <a:endParaRPr lang="en-US" sz="130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311D5B-CDC8-5E4A-91F7-695EB299EC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554" y="4756638"/>
            <a:ext cx="8354891" cy="930447"/>
          </a:xfrm>
        </p:spPr>
        <p:txBody>
          <a:bodyPr>
            <a:normAutofit/>
          </a:bodyPr>
          <a:lstStyle/>
          <a:p>
            <a:r>
              <a:rPr lang="en-US" sz="2900">
                <a:solidFill>
                  <a:schemeClr val="bg1"/>
                </a:solidFill>
              </a:rPr>
              <a:t>2019-2 </a:t>
            </a:r>
            <a:r>
              <a:rPr lang="ko-KR" altLang="en-US" sz="2900">
                <a:solidFill>
                  <a:schemeClr val="bg1"/>
                </a:solidFill>
              </a:rPr>
              <a:t>웹프로그래밍</a:t>
            </a:r>
            <a:br>
              <a:rPr lang="en-US" altLang="ko-KR" sz="2900">
                <a:solidFill>
                  <a:schemeClr val="bg1"/>
                </a:solidFill>
              </a:rPr>
            </a:br>
            <a:r>
              <a:rPr lang="ko-KR" altLang="en-US" sz="2900">
                <a:solidFill>
                  <a:schemeClr val="bg1"/>
                </a:solidFill>
              </a:rPr>
              <a:t>강의 </a:t>
            </a:r>
            <a:r>
              <a:rPr lang="en-US" altLang="ko-KR" sz="2900">
                <a:solidFill>
                  <a:schemeClr val="bg1"/>
                </a:solidFill>
              </a:rPr>
              <a:t>4:</a:t>
            </a:r>
            <a:r>
              <a:rPr lang="ko-KR" altLang="en-US" sz="2900">
                <a:solidFill>
                  <a:schemeClr val="bg1"/>
                </a:solidFill>
              </a:rPr>
              <a:t> </a:t>
            </a:r>
            <a:r>
              <a:rPr lang="en-US" altLang="ko-KR" sz="2900">
                <a:solidFill>
                  <a:schemeClr val="bg1"/>
                </a:solidFill>
              </a:rPr>
              <a:t>CSS3</a:t>
            </a:r>
            <a:r>
              <a:rPr lang="ko-KR" altLang="en-US" sz="2900">
                <a:solidFill>
                  <a:schemeClr val="bg1"/>
                </a:solidFill>
              </a:rPr>
              <a:t>로 웹페이지 꾸미기</a:t>
            </a:r>
            <a:endParaRPr lang="en-US" sz="29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0980EC-6AF2-3041-AF5F-1BAAB899C3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815698"/>
            <a:ext cx="6858000" cy="420001"/>
          </a:xfrm>
        </p:spPr>
        <p:txBody>
          <a:bodyPr>
            <a:normAutofit/>
          </a:bodyPr>
          <a:lstStyle/>
          <a:p>
            <a:r>
              <a:rPr lang="en-US" sz="800">
                <a:solidFill>
                  <a:srgbClr val="D4DB1A"/>
                </a:solidFill>
              </a:rPr>
              <a:t>DKU, SW Dept.</a:t>
            </a:r>
          </a:p>
          <a:p>
            <a:r>
              <a:rPr lang="ko-KR" altLang="en-US" sz="800">
                <a:solidFill>
                  <a:srgbClr val="D4DB1A"/>
                </a:solidFill>
              </a:rPr>
              <a:t>박제호</a:t>
            </a:r>
            <a:endParaRPr lang="en-US" sz="800">
              <a:solidFill>
                <a:srgbClr val="D4DB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422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332" y="2171148"/>
            <a:ext cx="2313806" cy="223464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0930" y="281032"/>
            <a:ext cx="7773338" cy="1596177"/>
          </a:xfrm>
        </p:spPr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4–2 CSS3 </a:t>
            </a:r>
            <a:r>
              <a:rPr lang="ko-KR" altLang="en-US" dirty="0"/>
              <a:t>스타일 시트로 꾸민 웹 페이지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10786" y="1700808"/>
            <a:ext cx="5180462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스타일을 가진 웹 페이지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b="1" dirty="0"/>
              <a:t>&lt;style&gt;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>
                <a:solidFill>
                  <a:srgbClr val="00B050"/>
                </a:solidFill>
              </a:rPr>
              <a:t>/* CSS </a:t>
            </a:r>
            <a:r>
              <a:rPr lang="ko-KR" altLang="en-US" sz="1200" dirty="0">
                <a:solidFill>
                  <a:srgbClr val="00B050"/>
                </a:solidFill>
              </a:rPr>
              <a:t>스타일 시트 작성 </a:t>
            </a:r>
            <a:r>
              <a:rPr lang="en-US" altLang="ko-KR" sz="1200" dirty="0">
                <a:solidFill>
                  <a:srgbClr val="00B050"/>
                </a:solidFill>
              </a:rPr>
              <a:t>*/</a:t>
            </a:r>
            <a:endParaRPr lang="en-US" altLang="ko-KR" sz="1200" b="1" dirty="0">
              <a:solidFill>
                <a:srgbClr val="00B050"/>
              </a:solidFill>
            </a:endParaRP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body { background-color : </a:t>
            </a:r>
            <a:r>
              <a:rPr lang="en-US" altLang="ko-KR" sz="1200" b="1" dirty="0" err="1">
                <a:solidFill>
                  <a:schemeClr val="accent2">
                    <a:lumMod val="75000"/>
                  </a:schemeClr>
                </a:solidFill>
              </a:rPr>
              <a:t>mistyrose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; } </a:t>
            </a:r>
          </a:p>
          <a:p>
            <a:pPr defTabSz="180000"/>
            <a:r>
              <a:rPr lang="en-US" altLang="ko-KR" sz="1200" b="1" dirty="0"/>
              <a:t>	h3 { color : purple; }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err="1"/>
              <a:t>hr</a:t>
            </a:r>
            <a:r>
              <a:rPr lang="en-US" altLang="ko-KR" sz="1200" b="1" dirty="0"/>
              <a:t> { border : 5px solid </a:t>
            </a:r>
            <a:r>
              <a:rPr lang="en-US" altLang="ko-KR" sz="1200" b="1" dirty="0" err="1"/>
              <a:t>yellowgreen</a:t>
            </a:r>
            <a:r>
              <a:rPr lang="en-US" altLang="ko-KR" sz="1200" b="1" dirty="0"/>
              <a:t>; }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span { color : blue; font-size : 20px; }</a:t>
            </a:r>
            <a:endParaRPr lang="en-US" altLang="ko-KR" sz="1200" b="1" dirty="0">
              <a:solidFill>
                <a:srgbClr val="00B050"/>
              </a:solidFill>
            </a:endParaRPr>
          </a:p>
          <a:p>
            <a:pPr defTabSz="180000"/>
            <a:r>
              <a:rPr lang="en-US" altLang="ko-KR" sz="1200" b="1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&lt;h3&gt;CSS </a:t>
            </a:r>
            <a:r>
              <a:rPr lang="ko-KR" altLang="en-US" sz="1200" dirty="0"/>
              <a:t>스타일 맛보기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나는 </a:t>
            </a:r>
            <a:r>
              <a:rPr lang="en-US" altLang="ko-KR" sz="1200" dirty="0"/>
              <a:t>&lt;span&gt;</a:t>
            </a:r>
            <a:r>
              <a:rPr lang="ko-KR" altLang="en-US" sz="1200" dirty="0"/>
              <a:t>웹 프로그래밍</a:t>
            </a:r>
            <a:r>
              <a:rPr lang="en-US" altLang="ko-KR" sz="1200" dirty="0"/>
              <a:t>&lt;/span&gt;</a:t>
            </a:r>
            <a:r>
              <a:rPr lang="ko-KR" altLang="en-US" sz="1200" dirty="0"/>
              <a:t>을 좋아합니다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015802" y="1897884"/>
            <a:ext cx="2240553" cy="236125"/>
          </a:xfrm>
          <a:prstGeom prst="roundRect">
            <a:avLst>
              <a:gd name="adj" fmla="val 3531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 anchor="ctr">
            <a:noAutofit/>
          </a:bodyPr>
          <a:lstStyle/>
          <a:p>
            <a:r>
              <a:rPr lang="en-US" altLang="ko-KR" sz="1000" dirty="0"/>
              <a:t>&lt;body&gt;</a:t>
            </a:r>
            <a:r>
              <a:rPr lang="ko-KR" altLang="en-US" sz="1000" dirty="0"/>
              <a:t>요소의 배경색 </a:t>
            </a:r>
            <a:r>
              <a:rPr lang="en-US" altLang="ko-KR" sz="1000" b="1" dirty="0" err="1"/>
              <a:t>mistyrose</a:t>
            </a:r>
            <a:r>
              <a:rPr lang="ko-KR" altLang="en-US" sz="1000" dirty="0"/>
              <a:t> </a:t>
            </a:r>
          </a:p>
        </p:txBody>
      </p:sp>
      <p:sp>
        <p:nvSpPr>
          <p:cNvPr id="8" name="자유형 7"/>
          <p:cNvSpPr/>
          <p:nvPr/>
        </p:nvSpPr>
        <p:spPr>
          <a:xfrm>
            <a:off x="3034229" y="2134009"/>
            <a:ext cx="1324992" cy="579683"/>
          </a:xfrm>
          <a:custGeom>
            <a:avLst/>
            <a:gdLst>
              <a:gd name="connsiteX0" fmla="*/ 1032933 w 1032933"/>
              <a:gd name="connsiteY0" fmla="*/ 0 h 364067"/>
              <a:gd name="connsiteX1" fmla="*/ 668867 w 1032933"/>
              <a:gd name="connsiteY1" fmla="*/ 203200 h 364067"/>
              <a:gd name="connsiteX2" fmla="*/ 237067 w 1032933"/>
              <a:gd name="connsiteY2" fmla="*/ 254000 h 364067"/>
              <a:gd name="connsiteX3" fmla="*/ 0 w 1032933"/>
              <a:gd name="connsiteY3" fmla="*/ 364067 h 364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33" h="364067">
                <a:moveTo>
                  <a:pt x="1032933" y="0"/>
                </a:moveTo>
                <a:cubicBezTo>
                  <a:pt x="917222" y="80433"/>
                  <a:pt x="801511" y="160867"/>
                  <a:pt x="668867" y="203200"/>
                </a:cubicBezTo>
                <a:cubicBezTo>
                  <a:pt x="536223" y="245533"/>
                  <a:pt x="348545" y="227189"/>
                  <a:pt x="237067" y="254000"/>
                </a:cubicBezTo>
                <a:cubicBezTo>
                  <a:pt x="125589" y="280811"/>
                  <a:pt x="62794" y="322439"/>
                  <a:pt x="0" y="364067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5468395" y="2134009"/>
            <a:ext cx="601133" cy="988505"/>
          </a:xfrm>
          <a:custGeom>
            <a:avLst/>
            <a:gdLst>
              <a:gd name="connsiteX0" fmla="*/ 0 w 601133"/>
              <a:gd name="connsiteY0" fmla="*/ 0 h 770467"/>
              <a:gd name="connsiteX1" fmla="*/ 152400 w 601133"/>
              <a:gd name="connsiteY1" fmla="*/ 601134 h 770467"/>
              <a:gd name="connsiteX2" fmla="*/ 601133 w 601133"/>
              <a:gd name="connsiteY2" fmla="*/ 770467 h 770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1133" h="770467">
                <a:moveTo>
                  <a:pt x="0" y="0"/>
                </a:moveTo>
                <a:cubicBezTo>
                  <a:pt x="26105" y="236361"/>
                  <a:pt x="52211" y="472723"/>
                  <a:pt x="152400" y="601134"/>
                </a:cubicBezTo>
                <a:cubicBezTo>
                  <a:pt x="252589" y="729545"/>
                  <a:pt x="426861" y="750006"/>
                  <a:pt x="601133" y="770467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039562" y="3701240"/>
            <a:ext cx="2123251" cy="236126"/>
          </a:xfrm>
          <a:prstGeom prst="roundRect">
            <a:avLst>
              <a:gd name="adj" fmla="val 3531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 anchor="ctr">
            <a:noAutofit/>
          </a:bodyPr>
          <a:lstStyle/>
          <a:p>
            <a:r>
              <a:rPr lang="en-US" altLang="ko-KR" sz="1000" dirty="0"/>
              <a:t>&lt;span&gt;</a:t>
            </a:r>
            <a:r>
              <a:rPr lang="ko-KR" altLang="en-US" sz="1000" dirty="0"/>
              <a:t>의 글자는 </a:t>
            </a:r>
            <a:r>
              <a:rPr lang="en-US" altLang="ko-KR" sz="1000" dirty="0"/>
              <a:t>blue</a:t>
            </a:r>
            <a:r>
              <a:rPr lang="ko-KR" altLang="en-US" sz="1000" dirty="0"/>
              <a:t>에 </a:t>
            </a:r>
            <a:r>
              <a:rPr lang="en-US" altLang="ko-KR" sz="1000" dirty="0"/>
              <a:t>20</a:t>
            </a:r>
            <a:r>
              <a:rPr lang="ko-KR" altLang="en-US" sz="1000" dirty="0"/>
              <a:t>픽셀</a:t>
            </a:r>
          </a:p>
        </p:txBody>
      </p:sp>
      <p:sp>
        <p:nvSpPr>
          <p:cNvPr id="11" name="자유형 10"/>
          <p:cNvSpPr/>
          <p:nvPr/>
        </p:nvSpPr>
        <p:spPr>
          <a:xfrm>
            <a:off x="2060562" y="3338335"/>
            <a:ext cx="979000" cy="439314"/>
          </a:xfrm>
          <a:custGeom>
            <a:avLst/>
            <a:gdLst>
              <a:gd name="connsiteX0" fmla="*/ 795867 w 796180"/>
              <a:gd name="connsiteY0" fmla="*/ 270933 h 270933"/>
              <a:gd name="connsiteX1" fmla="*/ 685800 w 796180"/>
              <a:gd name="connsiteY1" fmla="*/ 152400 h 270933"/>
              <a:gd name="connsiteX2" fmla="*/ 118534 w 796180"/>
              <a:gd name="connsiteY2" fmla="*/ 76200 h 270933"/>
              <a:gd name="connsiteX3" fmla="*/ 0 w 796180"/>
              <a:gd name="connsiteY3" fmla="*/ 0 h 270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6180" h="270933">
                <a:moveTo>
                  <a:pt x="795867" y="270933"/>
                </a:moveTo>
                <a:cubicBezTo>
                  <a:pt x="797278" y="227894"/>
                  <a:pt x="798689" y="184856"/>
                  <a:pt x="685800" y="152400"/>
                </a:cubicBezTo>
                <a:cubicBezTo>
                  <a:pt x="572911" y="119944"/>
                  <a:pt x="232834" y="101600"/>
                  <a:pt x="118534" y="76200"/>
                </a:cubicBezTo>
                <a:cubicBezTo>
                  <a:pt x="4234" y="50800"/>
                  <a:pt x="2117" y="25400"/>
                  <a:pt x="0" y="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5136079" y="3654426"/>
            <a:ext cx="1314450" cy="133473"/>
          </a:xfrm>
          <a:custGeom>
            <a:avLst/>
            <a:gdLst>
              <a:gd name="connsiteX0" fmla="*/ 0 w 1314450"/>
              <a:gd name="connsiteY0" fmla="*/ 133473 h 133473"/>
              <a:gd name="connsiteX1" fmla="*/ 676275 w 1314450"/>
              <a:gd name="connsiteY1" fmla="*/ 123 h 133473"/>
              <a:gd name="connsiteX2" fmla="*/ 1314450 w 1314450"/>
              <a:gd name="connsiteY2" fmla="*/ 114423 h 133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4450" h="133473">
                <a:moveTo>
                  <a:pt x="0" y="133473"/>
                </a:moveTo>
                <a:cubicBezTo>
                  <a:pt x="228600" y="68385"/>
                  <a:pt x="457200" y="3298"/>
                  <a:pt x="676275" y="123"/>
                </a:cubicBezTo>
                <a:cubicBezTo>
                  <a:pt x="895350" y="-3052"/>
                  <a:pt x="1104900" y="55685"/>
                  <a:pt x="1314450" y="114423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80C650-2F90-AE43-90C6-6084476D728E}"/>
              </a:ext>
            </a:extLst>
          </p:cNvPr>
          <p:cNvSpPr txBox="1"/>
          <p:nvPr/>
        </p:nvSpPr>
        <p:spPr>
          <a:xfrm>
            <a:off x="670930" y="5238775"/>
            <a:ext cx="7069422" cy="12003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body { background-color : </a:t>
            </a:r>
            <a:r>
              <a:rPr lang="en-US" altLang="ko-KR" b="1" dirty="0" err="1">
                <a:solidFill>
                  <a:schemeClr val="accent2">
                    <a:lumMod val="75000"/>
                  </a:schemeClr>
                </a:solidFill>
              </a:rPr>
              <a:t>mistyrose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; }  /</a:t>
            </a: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</a:rPr>
              <a:t>*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</a:rPr>
              <a:t>배경색 변경 *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/</a:t>
            </a:r>
          </a:p>
          <a:p>
            <a:pPr defTabSz="180000"/>
            <a:r>
              <a:rPr lang="en-US" altLang="ko-KR" b="1" dirty="0"/>
              <a:t>h3 { color : purple; } 											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/</a:t>
            </a: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</a:rPr>
              <a:t>*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</a:rPr>
              <a:t>색 변경 *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/</a:t>
            </a:r>
            <a:endParaRPr lang="en-US" altLang="ko-KR" b="1" dirty="0"/>
          </a:p>
          <a:p>
            <a:pPr defTabSz="180000"/>
            <a:r>
              <a:rPr lang="en-US" altLang="ko-KR" b="1" dirty="0" err="1"/>
              <a:t>hr</a:t>
            </a:r>
            <a:r>
              <a:rPr lang="en-US" altLang="ko-KR" b="1" dirty="0"/>
              <a:t> { border : 5px solid </a:t>
            </a:r>
            <a:r>
              <a:rPr lang="en-US" altLang="ko-KR" b="1" dirty="0" err="1"/>
              <a:t>yellowgreen</a:t>
            </a:r>
            <a:r>
              <a:rPr lang="en-US" altLang="ko-KR" b="1" dirty="0"/>
              <a:t>; }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      /</a:t>
            </a: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</a:rPr>
              <a:t>*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</a:rPr>
              <a:t>색 두께 변경 *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/</a:t>
            </a:r>
            <a:endParaRPr lang="en-US" altLang="ko-KR" b="1" dirty="0"/>
          </a:p>
          <a:p>
            <a:pPr defTabSz="180000"/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span { color : blue; font-size : 20px; }      /</a:t>
            </a: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</a:rPr>
              <a:t>*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</a:rPr>
              <a:t>색 크기 변경 *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/</a:t>
            </a:r>
            <a:endParaRPr lang="en-US" altLang="ko-KR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A8F63BD-D9F8-864A-88B7-71F611C1BD5E}"/>
              </a:ext>
            </a:extLst>
          </p:cNvPr>
          <p:cNvSpPr/>
          <p:nvPr/>
        </p:nvSpPr>
        <p:spPr>
          <a:xfrm>
            <a:off x="179512" y="6466586"/>
            <a:ext cx="241738" cy="2402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92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3161" y="369011"/>
            <a:ext cx="7773338" cy="945935"/>
          </a:xfrm>
        </p:spPr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시트 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3160" y="1383803"/>
            <a:ext cx="7773339" cy="4090393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&lt;span&gt; </a:t>
            </a:r>
            <a:r>
              <a:rPr lang="ko-KR" altLang="en-US" dirty="0"/>
              <a:t>텍스트를 </a:t>
            </a:r>
            <a:r>
              <a:rPr lang="en-US" altLang="ko-KR" dirty="0"/>
              <a:t>20</a:t>
            </a:r>
            <a:r>
              <a:rPr lang="ko-KR" altLang="en-US" dirty="0"/>
              <a:t>픽셀 </a:t>
            </a:r>
            <a:r>
              <a:rPr lang="en-US" altLang="ko-KR" dirty="0"/>
              <a:t>blue</a:t>
            </a:r>
            <a:r>
              <a:rPr lang="ko-KR" altLang="en-US" dirty="0"/>
              <a:t>로 출력하는 </a:t>
            </a:r>
            <a:r>
              <a:rPr lang="en-US" altLang="ko-KR" dirty="0"/>
              <a:t>CSS3 </a:t>
            </a:r>
            <a:r>
              <a:rPr lang="ko-KR" altLang="en-US" dirty="0"/>
              <a:t>스타일시트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sz="1900" dirty="0" err="1">
                <a:highlight>
                  <a:srgbClr val="FFFF00"/>
                </a:highlight>
              </a:rPr>
              <a:t>셀렉터</a:t>
            </a:r>
            <a:endParaRPr lang="en-US" altLang="ko-KR" sz="1900" dirty="0">
              <a:highlight>
                <a:srgbClr val="FFFF00"/>
              </a:highlight>
            </a:endParaRPr>
          </a:p>
          <a:p>
            <a:pPr lvl="2"/>
            <a:r>
              <a:rPr lang="en-US" altLang="ko-KR" sz="1800" dirty="0"/>
              <a:t>CSS3 </a:t>
            </a:r>
            <a:r>
              <a:rPr lang="ko-KR" altLang="en-US" sz="1800" dirty="0"/>
              <a:t>스타일 시트를 </a:t>
            </a:r>
            <a:r>
              <a:rPr lang="en-US" altLang="ko-KR" sz="1800" dirty="0"/>
              <a:t>HTML </a:t>
            </a:r>
            <a:r>
              <a:rPr lang="ko-KR" altLang="en-US" sz="1800" dirty="0"/>
              <a:t>페이지에 적용하도록 영역을 지시할 수 이도록 만든 이름</a:t>
            </a:r>
            <a:endParaRPr lang="en-US" altLang="ko-KR" sz="1800" dirty="0"/>
          </a:p>
          <a:p>
            <a:pPr lvl="1"/>
            <a:r>
              <a:rPr lang="ko-KR" altLang="en-US" sz="1900" dirty="0" err="1"/>
              <a:t>프로퍼티</a:t>
            </a:r>
            <a:endParaRPr lang="en-US" altLang="ko-KR" sz="1900" dirty="0"/>
          </a:p>
          <a:p>
            <a:pPr lvl="2"/>
            <a:r>
              <a:rPr lang="ko-KR" altLang="en-US" sz="1800" dirty="0"/>
              <a:t>스타일 속성 이름</a:t>
            </a:r>
            <a:r>
              <a:rPr lang="en-US" altLang="ko-KR" sz="1800" dirty="0"/>
              <a:t>. </a:t>
            </a:r>
            <a:r>
              <a:rPr lang="ko-KR" altLang="en-US" sz="1800" dirty="0"/>
              <a:t>약 </a:t>
            </a:r>
            <a:r>
              <a:rPr lang="en-US" altLang="ko-KR" sz="1800" dirty="0"/>
              <a:t>200</a:t>
            </a:r>
            <a:r>
              <a:rPr lang="ko-KR" altLang="en-US" sz="1800" dirty="0"/>
              <a:t>개 정도의 </a:t>
            </a:r>
            <a:r>
              <a:rPr lang="ko-KR" altLang="en-US" sz="1800" dirty="0" err="1"/>
              <a:t>프로퍼티</a:t>
            </a:r>
            <a:r>
              <a:rPr lang="ko-KR" altLang="en-US" sz="1800" dirty="0"/>
              <a:t> 있음</a:t>
            </a:r>
          </a:p>
          <a:p>
            <a:pPr lvl="1"/>
            <a:r>
              <a:rPr lang="ko-KR" altLang="en-US" sz="1900" dirty="0"/>
              <a:t>값</a:t>
            </a:r>
            <a:endParaRPr lang="en-US" altLang="ko-KR" sz="1900" dirty="0"/>
          </a:p>
          <a:p>
            <a:pPr lvl="2"/>
            <a:r>
              <a:rPr lang="ko-KR" altLang="en-US" sz="1800" dirty="0" err="1"/>
              <a:t>프로퍼티의</a:t>
            </a:r>
            <a:r>
              <a:rPr lang="ko-KR" altLang="en-US" sz="1800" dirty="0"/>
              <a:t> 값</a:t>
            </a:r>
            <a:endParaRPr lang="en-US" altLang="ko-KR" sz="1800" dirty="0"/>
          </a:p>
          <a:p>
            <a:pPr lvl="1"/>
            <a:r>
              <a:rPr lang="ko-KR" altLang="en-US" sz="1900" dirty="0" err="1"/>
              <a:t>주석문</a:t>
            </a:r>
            <a:endParaRPr lang="en-US" altLang="ko-KR" sz="1900" dirty="0"/>
          </a:p>
          <a:p>
            <a:pPr lvl="2"/>
            <a:r>
              <a:rPr lang="ko-KR" altLang="en-US" sz="1800" dirty="0"/>
              <a:t>스타일 시트 내에 붙이는 설명문으로 </a:t>
            </a:r>
            <a:r>
              <a:rPr lang="en-US" altLang="ko-KR" sz="1800" dirty="0"/>
              <a:t>/* ... */. </a:t>
            </a:r>
            <a:r>
              <a:rPr lang="ko-KR" altLang="en-US" sz="1800" dirty="0"/>
              <a:t>여러 줄</a:t>
            </a:r>
            <a:r>
              <a:rPr lang="en-US" altLang="ko-KR" sz="1800" dirty="0"/>
              <a:t>,</a:t>
            </a:r>
            <a:r>
              <a:rPr lang="ko-KR" altLang="en-US" sz="1800" dirty="0"/>
              <a:t> 아무 위치에나 사용 가능</a:t>
            </a:r>
            <a:endParaRPr lang="en-US" altLang="ko-KR" sz="1800" dirty="0"/>
          </a:p>
          <a:p>
            <a:pPr lvl="1"/>
            <a:r>
              <a:rPr lang="ko-KR" altLang="en-US" sz="1900" dirty="0"/>
              <a:t>대소문자 구분 없음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1259632" y="5542707"/>
            <a:ext cx="3594570" cy="6955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body { background-color 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mistyrose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BODY { Background-Color 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Mistyrose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417" y="1811887"/>
            <a:ext cx="7035165" cy="1185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0121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741ECF-4652-4260-A910-B8045FFE88E9}"/>
              </a:ext>
            </a:extLst>
          </p:cNvPr>
          <p:cNvSpPr txBox="1"/>
          <p:nvPr/>
        </p:nvSpPr>
        <p:spPr>
          <a:xfrm>
            <a:off x="2621788" y="3075057"/>
            <a:ext cx="56396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CSS3 </a:t>
            </a:r>
            <a:r>
              <a:rPr lang="ko-KR" altLang="en-US" sz="4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스타일 시트 만들기</a:t>
            </a:r>
          </a:p>
        </p:txBody>
      </p:sp>
    </p:spTree>
    <p:extLst>
      <p:ext uri="{BB962C8B-B14F-4D97-AF65-F5344CB8AC3E}">
        <p14:creationId xmlns:p14="http://schemas.microsoft.com/office/powerpoint/2010/main" val="1837784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HTML</a:t>
            </a:r>
            <a:r>
              <a:rPr lang="ko-KR" altLang="en-US"/>
              <a:t>문서에 </a:t>
            </a:r>
            <a:r>
              <a:rPr lang="en-US" altLang="ko-KR"/>
              <a:t>CSS3 </a:t>
            </a:r>
            <a:r>
              <a:rPr lang="ko-KR" altLang="en-US"/>
              <a:t>스타일 시트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문서에 </a:t>
            </a:r>
            <a:r>
              <a:rPr lang="en-US" altLang="ko-KR" dirty="0"/>
              <a:t>CSS3 </a:t>
            </a:r>
            <a:r>
              <a:rPr lang="ko-KR" altLang="en-US" dirty="0"/>
              <a:t>스타일 시트 만드는 방법 </a:t>
            </a:r>
            <a:r>
              <a:rPr lang="en-US" altLang="ko-KR" dirty="0"/>
              <a:t>3 </a:t>
            </a:r>
            <a:r>
              <a:rPr lang="ko-KR" altLang="en-US" dirty="0"/>
              <a:t>가지</a:t>
            </a:r>
            <a:endParaRPr lang="en-US" altLang="ko-KR" dirty="0"/>
          </a:p>
          <a:p>
            <a:pPr lvl="1"/>
            <a:r>
              <a:rPr lang="en-US" altLang="ko-KR" dirty="0"/>
              <a:t>&lt;style&gt;&lt;/style&gt; </a:t>
            </a:r>
            <a:r>
              <a:rPr lang="ko-KR" altLang="en-US" dirty="0"/>
              <a:t>태그에 스타일 시트 작성</a:t>
            </a:r>
            <a:endParaRPr lang="en-US" altLang="ko-KR" dirty="0"/>
          </a:p>
          <a:p>
            <a:pPr lvl="2"/>
            <a:r>
              <a:rPr lang="ko-KR" altLang="en-US" dirty="0"/>
              <a:t>태그의 내용으로 스타일 정의를 작성</a:t>
            </a:r>
          </a:p>
          <a:p>
            <a:pPr lvl="1"/>
            <a:r>
              <a:rPr lang="en-US" altLang="ko-KR" dirty="0"/>
              <a:t>style </a:t>
            </a:r>
            <a:r>
              <a:rPr lang="ko-KR" altLang="en-US" dirty="0"/>
              <a:t>속성에 스타일 시트 작성</a:t>
            </a:r>
            <a:endParaRPr lang="en-US" altLang="ko-KR" dirty="0"/>
          </a:p>
          <a:p>
            <a:pPr lvl="2"/>
            <a:r>
              <a:rPr lang="ko-KR" altLang="en-US" dirty="0"/>
              <a:t>기존  </a:t>
            </a:r>
            <a:r>
              <a:rPr lang="en-US" altLang="ko-KR" dirty="0"/>
              <a:t>HTML </a:t>
            </a:r>
            <a:r>
              <a:rPr lang="ko-KR" altLang="en-US" dirty="0"/>
              <a:t>태그의 속성에 스타일을 작성</a:t>
            </a:r>
          </a:p>
          <a:p>
            <a:pPr lvl="1"/>
            <a:r>
              <a:rPr lang="ko-KR" altLang="en-US" dirty="0"/>
              <a:t>스타일 시트를 별도 파일로 작성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스타일이 복잡하고 많은 경우 별로 작성</a:t>
            </a:r>
            <a:endParaRPr lang="en-US" altLang="ko-KR" dirty="0"/>
          </a:p>
          <a:p>
            <a:pPr lvl="2"/>
            <a:r>
              <a:rPr lang="ko-KR" altLang="en-US" dirty="0"/>
              <a:t>여러 </a:t>
            </a:r>
            <a:r>
              <a:rPr lang="en-US" altLang="ko-KR" dirty="0"/>
              <a:t>HTML </a:t>
            </a:r>
            <a:r>
              <a:rPr lang="ko-KR" altLang="en-US" dirty="0"/>
              <a:t>페이지에서 재활용 가능</a:t>
            </a:r>
            <a:endParaRPr lang="en-US" altLang="ko-KR" dirty="0"/>
          </a:p>
          <a:p>
            <a:pPr lvl="2"/>
            <a:r>
              <a:rPr lang="en-US" altLang="ko-KR" dirty="0"/>
              <a:t>&lt;link&gt; </a:t>
            </a:r>
            <a:r>
              <a:rPr lang="ko-KR" altLang="en-US" dirty="0"/>
              <a:t>태그나 </a:t>
            </a:r>
            <a:r>
              <a:rPr lang="en-US" altLang="ko-KR" dirty="0"/>
              <a:t>@import</a:t>
            </a:r>
            <a:r>
              <a:rPr lang="ko-KR" altLang="en-US" dirty="0"/>
              <a:t>로 불러 사용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6538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332" y="451892"/>
            <a:ext cx="7773338" cy="945935"/>
          </a:xfrm>
        </p:spPr>
        <p:txBody>
          <a:bodyPr/>
          <a:lstStyle/>
          <a:p>
            <a:r>
              <a:rPr lang="en-US" altLang="ko-KR" dirty="0"/>
              <a:t>&lt;style&gt; </a:t>
            </a:r>
            <a:r>
              <a:rPr lang="ko-KR" altLang="en-US" dirty="0"/>
              <a:t>태그에 스타일 시트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330" y="1844824"/>
            <a:ext cx="7773339" cy="3501087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sz="2300" dirty="0"/>
              <a:t>전형적인 모양</a:t>
            </a:r>
            <a:endParaRPr lang="en-US" altLang="ko-KR" sz="2300" dirty="0"/>
          </a:p>
          <a:p>
            <a:endParaRPr lang="en-US" altLang="ko-KR" sz="2300" dirty="0">
              <a:highlight>
                <a:srgbClr val="FFFF00"/>
              </a:highlight>
            </a:endParaRPr>
          </a:p>
          <a:p>
            <a:endParaRPr lang="en-US" altLang="ko-KR" sz="2300" dirty="0">
              <a:highlight>
                <a:srgbClr val="FFFF00"/>
              </a:highlight>
            </a:endParaRPr>
          </a:p>
          <a:p>
            <a:endParaRPr lang="en-US" altLang="ko-KR" sz="2300" dirty="0">
              <a:highlight>
                <a:srgbClr val="FFFF00"/>
              </a:highlight>
            </a:endParaRPr>
          </a:p>
          <a:p>
            <a:endParaRPr lang="en-US" altLang="ko-KR" sz="2300" dirty="0">
              <a:highlight>
                <a:srgbClr val="FFFF00"/>
              </a:highlight>
            </a:endParaRPr>
          </a:p>
          <a:p>
            <a:endParaRPr lang="en-US" altLang="ko-KR" sz="2300" dirty="0">
              <a:highlight>
                <a:srgbClr val="FFFF00"/>
              </a:highlight>
            </a:endParaRPr>
          </a:p>
          <a:p>
            <a:endParaRPr lang="en-US" altLang="ko-KR" sz="2300" dirty="0">
              <a:highlight>
                <a:srgbClr val="FFFF00"/>
              </a:highlight>
            </a:endParaRPr>
          </a:p>
          <a:p>
            <a:endParaRPr lang="en-US" altLang="ko-KR" sz="2300" dirty="0">
              <a:highlight>
                <a:srgbClr val="FFFF00"/>
              </a:highlight>
            </a:endParaRPr>
          </a:p>
          <a:p>
            <a:endParaRPr lang="en-US" altLang="ko-KR" sz="2300" dirty="0">
              <a:highlight>
                <a:srgbClr val="FFFF00"/>
              </a:highlight>
            </a:endParaRPr>
          </a:p>
          <a:p>
            <a:pPr lvl="1"/>
            <a:endParaRPr lang="en-US" altLang="ko-KR" sz="2000" dirty="0">
              <a:highlight>
                <a:srgbClr val="FFFF00"/>
              </a:highlight>
            </a:endParaRPr>
          </a:p>
          <a:p>
            <a:pPr lvl="1"/>
            <a:r>
              <a:rPr lang="en-US" altLang="ko-KR" sz="2000" dirty="0">
                <a:solidFill>
                  <a:srgbClr val="C00000"/>
                </a:solidFill>
              </a:rPr>
              <a:t>&lt;style&gt; </a:t>
            </a:r>
            <a:r>
              <a:rPr lang="ko-KR" altLang="en-US" sz="2000" dirty="0">
                <a:solidFill>
                  <a:srgbClr val="C00000"/>
                </a:solidFill>
              </a:rPr>
              <a:t>태그는 </a:t>
            </a:r>
            <a:r>
              <a:rPr lang="en-US" altLang="ko-KR" sz="2000" dirty="0">
                <a:solidFill>
                  <a:srgbClr val="C00000"/>
                </a:solidFill>
              </a:rPr>
              <a:t>&lt;head&gt; </a:t>
            </a:r>
            <a:r>
              <a:rPr lang="ko-KR" altLang="en-US" sz="2000" dirty="0">
                <a:solidFill>
                  <a:srgbClr val="C00000"/>
                </a:solidFill>
              </a:rPr>
              <a:t>태그 내에서만 사용</a:t>
            </a:r>
          </a:p>
          <a:p>
            <a:pPr lvl="1"/>
            <a:r>
              <a:rPr lang="en-US" altLang="ko-KR" sz="2000" dirty="0"/>
              <a:t>&lt;style&gt; </a:t>
            </a:r>
            <a:r>
              <a:rPr lang="ko-KR" altLang="en-US" sz="2000" dirty="0"/>
              <a:t>태그는 여러 번 작성 가능</a:t>
            </a:r>
            <a:endParaRPr lang="en-US" altLang="ko-KR" sz="2000" dirty="0"/>
          </a:p>
          <a:p>
            <a:pPr lvl="2"/>
            <a:r>
              <a:rPr lang="ko-KR" altLang="en-US" sz="1700" dirty="0"/>
              <a:t>스타일 시트들이 합쳐 사용</a:t>
            </a:r>
          </a:p>
          <a:p>
            <a:pPr lvl="1"/>
            <a:r>
              <a:rPr lang="en-US" altLang="ko-KR" sz="2000" dirty="0"/>
              <a:t>&lt;style&gt; </a:t>
            </a:r>
            <a:r>
              <a:rPr lang="ko-KR" altLang="en-US" sz="2000" dirty="0"/>
              <a:t>태그에 작성된 스타일 시트는 웹 페이지 전체에 적용</a:t>
            </a:r>
          </a:p>
          <a:p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71600" y="2132856"/>
            <a:ext cx="5724092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&lt;head&gt;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b="1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&lt;style&gt;</a:t>
            </a:r>
          </a:p>
          <a:p>
            <a:pPr marL="190500" defTabSz="180000" fontAlgn="base" latinLnBrk="0"/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			body { background-color :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mistyrose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</a:p>
          <a:p>
            <a:pPr marL="190500" defTabSz="180000" fontAlgn="base" latinLnBrk="0"/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			h3 { color : purple; }</a:t>
            </a:r>
          </a:p>
          <a:p>
            <a:pPr marL="190500" defTabSz="180000" fontAlgn="base" latinLnBrk="0"/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b="1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&lt;/style&gt;	</a:t>
            </a:r>
          </a:p>
          <a:p>
            <a:pPr marL="190500" defTabSz="180000" fontAlgn="base" latinLnBrk="0"/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b="1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&lt;style&gt;</a:t>
            </a:r>
          </a:p>
          <a:p>
            <a:pPr marL="190500" defTabSz="180000" fontAlgn="base" latinLnBrk="0"/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			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hr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{ border : 5px solid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yellowgreen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</a:p>
          <a:p>
            <a:pPr marL="190500" defTabSz="180000" fontAlgn="base" latinLnBrk="0"/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			span { color : blue; font-size : 20px; }</a:t>
            </a:r>
          </a:p>
          <a:p>
            <a:pPr marL="190500" defTabSz="180000" fontAlgn="base" latinLnBrk="0"/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b="1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&lt;/style&gt;	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&lt;/head&gt;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48816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309" y="2243171"/>
            <a:ext cx="2578657" cy="255398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77444" y="288213"/>
            <a:ext cx="7773338" cy="1042689"/>
          </a:xfrm>
        </p:spPr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4-3 &lt;style&gt; </a:t>
            </a:r>
            <a:r>
              <a:rPr lang="ko-KR" altLang="en-US" dirty="0"/>
              <a:t>태그로 스타일 시트 만들기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83568" y="1412776"/>
            <a:ext cx="4874820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&lt;head&gt;&lt;title&gt;&amp;</a:t>
            </a:r>
            <a:r>
              <a:rPr lang="en-US" altLang="ko-KR" sz="1400" dirty="0" err="1"/>
              <a:t>lt;style&amp;gt</a:t>
            </a:r>
            <a:r>
              <a:rPr lang="en-US" altLang="ko-KR" sz="1400" dirty="0"/>
              <a:t>;</a:t>
            </a:r>
            <a:r>
              <a:rPr lang="ko-KR" altLang="en-US" sz="1400" dirty="0"/>
              <a:t> 태그로 스타일 만들기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&lt;style&gt;</a:t>
            </a:r>
          </a:p>
          <a:p>
            <a:pPr defTabSz="180000"/>
            <a:r>
              <a:rPr lang="en-US" altLang="ko-KR" sz="1400" b="1" dirty="0"/>
              <a:t>body { </a:t>
            </a:r>
          </a:p>
          <a:p>
            <a:pPr defTabSz="180000"/>
            <a:r>
              <a:rPr lang="en-US" altLang="ko-KR" sz="1400" b="1" dirty="0"/>
              <a:t>	background-color :  linen; </a:t>
            </a:r>
          </a:p>
          <a:p>
            <a:pPr defTabSz="180000"/>
            <a:r>
              <a:rPr lang="en-US" altLang="ko-KR" sz="1400" b="1" dirty="0"/>
              <a:t>	color : </a:t>
            </a:r>
            <a:r>
              <a:rPr lang="en-US" altLang="ko-KR" sz="1400" b="1" dirty="0" err="1"/>
              <a:t>blueviolet</a:t>
            </a:r>
            <a:r>
              <a:rPr lang="en-US" altLang="ko-KR" sz="1400" b="1" dirty="0"/>
              <a:t>;</a:t>
            </a:r>
          </a:p>
          <a:p>
            <a:pPr defTabSz="180000"/>
            <a:r>
              <a:rPr lang="en-US" altLang="ko-KR" sz="1400" b="1" dirty="0"/>
              <a:t>	margin-left : 30px;</a:t>
            </a:r>
          </a:p>
          <a:p>
            <a:pPr defTabSz="180000"/>
            <a:r>
              <a:rPr lang="en-US" altLang="ko-KR" sz="1400" b="1" dirty="0"/>
              <a:t>	margin-right : 30px;</a:t>
            </a:r>
          </a:p>
          <a:p>
            <a:pPr defTabSz="180000"/>
            <a:r>
              <a:rPr lang="en-US" altLang="ko-KR" sz="1400" b="1" dirty="0"/>
              <a:t>}</a:t>
            </a:r>
          </a:p>
          <a:p>
            <a:pPr defTabSz="180000"/>
            <a:r>
              <a:rPr lang="en-US" altLang="ko-KR" sz="1400" b="1" dirty="0"/>
              <a:t>h3 { </a:t>
            </a:r>
          </a:p>
          <a:p>
            <a:pPr defTabSz="180000"/>
            <a:r>
              <a:rPr lang="en-US" altLang="ko-KR" sz="1400" b="1" dirty="0"/>
              <a:t>	text-align : center; </a:t>
            </a:r>
          </a:p>
          <a:p>
            <a:pPr defTabSz="180000"/>
            <a:r>
              <a:rPr lang="en-US" altLang="ko-KR" sz="1400" b="1" dirty="0"/>
              <a:t>	color : </a:t>
            </a:r>
            <a:r>
              <a:rPr lang="en-US" altLang="ko-KR" sz="1400" b="1" dirty="0" err="1"/>
              <a:t>darkred</a:t>
            </a:r>
            <a:r>
              <a:rPr lang="en-US" altLang="ko-KR" sz="1400" b="1" dirty="0"/>
              <a:t>;</a:t>
            </a:r>
          </a:p>
          <a:p>
            <a:pPr defTabSz="180000"/>
            <a:r>
              <a:rPr lang="en-US" altLang="ko-KR" sz="1400" b="1" dirty="0"/>
              <a:t> }</a:t>
            </a:r>
          </a:p>
          <a:p>
            <a:pPr defTabSz="180000"/>
            <a:r>
              <a:rPr lang="en-US" altLang="ko-KR" sz="1400" dirty="0"/>
              <a:t>&lt;/style&gt;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 err="1"/>
              <a:t>소연재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&lt;p&gt;</a:t>
            </a:r>
            <a:r>
              <a:rPr lang="ko-KR" altLang="en-US" sz="1400" dirty="0"/>
              <a:t>저는 체조 선수 </a:t>
            </a:r>
            <a:r>
              <a:rPr lang="ko-KR" altLang="en-US" sz="1400" dirty="0" err="1"/>
              <a:t>소연재입니다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음악을 들으면서 </a:t>
            </a:r>
            <a:endParaRPr lang="en-US" altLang="ko-KR" sz="1400" dirty="0"/>
          </a:p>
          <a:p>
            <a:pPr defTabSz="180000"/>
            <a:r>
              <a:rPr lang="ko-KR" altLang="en-US" sz="1400" dirty="0" err="1"/>
              <a:t>책읽기를</a:t>
            </a:r>
            <a:r>
              <a:rPr lang="ko-KR" altLang="en-US" sz="1400" dirty="0"/>
              <a:t> 좋아합니다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김치 찌개와 막국수 무척 </a:t>
            </a:r>
            <a:endParaRPr lang="en-US" altLang="ko-KR" sz="1400" dirty="0"/>
          </a:p>
          <a:p>
            <a:pPr defTabSz="180000"/>
            <a:r>
              <a:rPr lang="ko-KR" altLang="en-US" sz="1400" dirty="0"/>
              <a:t>좋아합니다</a:t>
            </a:r>
            <a:r>
              <a:rPr lang="en-US" altLang="ko-KR" sz="1400" dirty="0"/>
              <a:t>.&lt;/p&gt;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5912472" y="5527097"/>
            <a:ext cx="264179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176651" y="4807017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912472" y="4807017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8196178" y="5527097"/>
            <a:ext cx="264179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8460357" y="4807017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8196178" y="4807017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5780099" y="5631789"/>
            <a:ext cx="11368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margin-left:30px</a:t>
            </a:r>
            <a:endParaRPr lang="ko-KR" altLang="en-US" sz="1000" dirty="0"/>
          </a:p>
        </p:txBody>
      </p:sp>
      <p:sp>
        <p:nvSpPr>
          <p:cNvPr id="20" name="직사각형 19"/>
          <p:cNvSpPr/>
          <p:nvPr/>
        </p:nvSpPr>
        <p:spPr>
          <a:xfrm>
            <a:off x="7452245" y="5631789"/>
            <a:ext cx="12234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margin-right:30px</a:t>
            </a:r>
            <a:endParaRPr lang="ko-KR" altLang="en-US" sz="1000" dirty="0"/>
          </a:p>
        </p:txBody>
      </p:sp>
      <p:sp>
        <p:nvSpPr>
          <p:cNvPr id="21" name="자유형 20"/>
          <p:cNvSpPr/>
          <p:nvPr/>
        </p:nvSpPr>
        <p:spPr>
          <a:xfrm>
            <a:off x="5527337" y="2719557"/>
            <a:ext cx="506544" cy="571990"/>
          </a:xfrm>
          <a:custGeom>
            <a:avLst/>
            <a:gdLst>
              <a:gd name="connsiteX0" fmla="*/ 0 w 524786"/>
              <a:gd name="connsiteY0" fmla="*/ 0 h 1240404"/>
              <a:gd name="connsiteX1" fmla="*/ 87465 w 524786"/>
              <a:gd name="connsiteY1" fmla="*/ 1009816 h 1240404"/>
              <a:gd name="connsiteX2" fmla="*/ 524786 w 524786"/>
              <a:gd name="connsiteY2" fmla="*/ 1240404 h 1240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4786" h="1240404">
                <a:moveTo>
                  <a:pt x="0" y="0"/>
                </a:moveTo>
                <a:cubicBezTo>
                  <a:pt x="0" y="401541"/>
                  <a:pt x="1" y="803082"/>
                  <a:pt x="87465" y="1009816"/>
                </a:cubicBezTo>
                <a:cubicBezTo>
                  <a:pt x="174929" y="1216550"/>
                  <a:pt x="349857" y="1228477"/>
                  <a:pt x="524786" y="1240404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256993" y="2502761"/>
            <a:ext cx="63831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linen </a:t>
            </a:r>
            <a:r>
              <a:rPr lang="ko-KR" altLang="en-US" sz="1000" dirty="0"/>
              <a:t>색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697153" y="4993491"/>
            <a:ext cx="9268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err="1"/>
              <a:t>blueviolet</a:t>
            </a:r>
            <a:r>
              <a:rPr lang="en-US" altLang="ko-KR" sz="1000" dirty="0"/>
              <a:t> </a:t>
            </a:r>
            <a:r>
              <a:rPr lang="ko-KR" altLang="en-US" sz="1000" dirty="0"/>
              <a:t>색</a:t>
            </a:r>
          </a:p>
        </p:txBody>
      </p:sp>
      <p:sp>
        <p:nvSpPr>
          <p:cNvPr id="24" name="자유형 23"/>
          <p:cNvSpPr/>
          <p:nvPr/>
        </p:nvSpPr>
        <p:spPr>
          <a:xfrm>
            <a:off x="7091959" y="4515683"/>
            <a:ext cx="15903" cy="477079"/>
          </a:xfrm>
          <a:custGeom>
            <a:avLst/>
            <a:gdLst>
              <a:gd name="connsiteX0" fmla="*/ 0 w 15903"/>
              <a:gd name="connsiteY0" fmla="*/ 477079 h 477079"/>
              <a:gd name="connsiteX1" fmla="*/ 15903 w 15903"/>
              <a:gd name="connsiteY1" fmla="*/ 0 h 47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03" h="477079">
                <a:moveTo>
                  <a:pt x="0" y="477079"/>
                </a:moveTo>
                <a:lnTo>
                  <a:pt x="15903" y="0"/>
                </a:ln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4EF1C8A-E176-834C-90BF-0ED5FEC3E299}"/>
              </a:ext>
            </a:extLst>
          </p:cNvPr>
          <p:cNvSpPr/>
          <p:nvPr/>
        </p:nvSpPr>
        <p:spPr>
          <a:xfrm>
            <a:off x="179512" y="6466586"/>
            <a:ext cx="241738" cy="2402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42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style </a:t>
            </a:r>
            <a:r>
              <a:rPr lang="ko-KR" altLang="en-US" dirty="0"/>
              <a:t>속성에 스타일 시트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 </a:t>
            </a:r>
            <a:r>
              <a:rPr lang="ko-KR" altLang="en-US" dirty="0"/>
              <a:t>태그의 </a:t>
            </a:r>
            <a:r>
              <a:rPr lang="en-US" altLang="ko-KR" dirty="0"/>
              <a:t>style </a:t>
            </a:r>
            <a:r>
              <a:rPr lang="ko-KR" altLang="en-US" dirty="0"/>
              <a:t>속성에 </a:t>
            </a:r>
            <a:r>
              <a:rPr lang="en-US" altLang="ko-KR" dirty="0"/>
              <a:t>CSS3 </a:t>
            </a:r>
            <a:r>
              <a:rPr lang="ko-KR" altLang="en-US" dirty="0"/>
              <a:t>스타일 시트 작성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해당 태그에만 스타일 적용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570" y="2492896"/>
            <a:ext cx="532638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66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514" y="2241736"/>
            <a:ext cx="2434842" cy="295935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8018" y="13251"/>
            <a:ext cx="7773338" cy="1596177"/>
          </a:xfrm>
        </p:spPr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4–4 style </a:t>
            </a:r>
            <a:r>
              <a:rPr lang="ko-KR" altLang="en-US" dirty="0"/>
              <a:t>속성에 스타일 시트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4491" y="2122398"/>
            <a:ext cx="5073215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&lt;head&gt;&lt;title&gt;&amp;</a:t>
            </a:r>
            <a:r>
              <a:rPr lang="en-US" altLang="ko-KR" sz="1400" dirty="0" err="1"/>
              <a:t>lt;style&amp;gt</a:t>
            </a:r>
            <a:r>
              <a:rPr lang="en-US" altLang="ko-KR" sz="1400" dirty="0"/>
              <a:t>; </a:t>
            </a:r>
            <a:r>
              <a:rPr lang="ko-KR" altLang="en-US" sz="1400" dirty="0"/>
              <a:t>속성에 스타일 만들기</a:t>
            </a:r>
            <a:r>
              <a:rPr lang="en-US" altLang="ko-KR" sz="1400" dirty="0"/>
              <a:t>&lt;/title&gt;</a:t>
            </a:r>
          </a:p>
          <a:p>
            <a:r>
              <a:rPr lang="en-US" altLang="ko-KR" sz="1400" dirty="0"/>
              <a:t>&lt;style&gt;</a:t>
            </a:r>
          </a:p>
          <a:p>
            <a:r>
              <a:rPr lang="en-US" altLang="ko-KR" sz="1400" b="1" dirty="0">
                <a:highlight>
                  <a:srgbClr val="BAE18F"/>
                </a:highlight>
              </a:rPr>
              <a:t>p { color : red; font-size : 15px; } </a:t>
            </a:r>
            <a:r>
              <a:rPr lang="en-US" altLang="ko-KR" sz="1400" dirty="0">
                <a:solidFill>
                  <a:srgbClr val="00B050"/>
                </a:solidFill>
                <a:highlight>
                  <a:srgbClr val="BAE18F"/>
                </a:highlight>
              </a:rPr>
              <a:t>/* </a:t>
            </a:r>
            <a:r>
              <a:rPr lang="ko-KR" altLang="en-US" sz="1400" dirty="0">
                <a:solidFill>
                  <a:srgbClr val="00B050"/>
                </a:solidFill>
                <a:highlight>
                  <a:srgbClr val="BAE18F"/>
                </a:highlight>
              </a:rPr>
              <a:t>모든 </a:t>
            </a:r>
            <a:r>
              <a:rPr lang="en-US" altLang="ko-KR" sz="1400" dirty="0">
                <a:solidFill>
                  <a:srgbClr val="00B050"/>
                </a:solidFill>
                <a:highlight>
                  <a:srgbClr val="BAE18F"/>
                </a:highlight>
              </a:rPr>
              <a:t>p </a:t>
            </a:r>
            <a:r>
              <a:rPr lang="ko-KR" altLang="en-US" sz="1400" dirty="0">
                <a:solidFill>
                  <a:srgbClr val="00B050"/>
                </a:solidFill>
                <a:highlight>
                  <a:srgbClr val="BAE18F"/>
                </a:highlight>
              </a:rPr>
              <a:t>태그에 적용 *</a:t>
            </a:r>
            <a:r>
              <a:rPr lang="en-US" altLang="ko-KR" sz="1400" dirty="0">
                <a:solidFill>
                  <a:srgbClr val="00B050"/>
                </a:solidFill>
                <a:highlight>
                  <a:srgbClr val="BAE18F"/>
                </a:highlight>
              </a:rPr>
              <a:t>/</a:t>
            </a:r>
            <a:endParaRPr lang="en-US" altLang="ko-KR" sz="1400" b="1" dirty="0">
              <a:solidFill>
                <a:srgbClr val="00B050"/>
              </a:solidFill>
              <a:highlight>
                <a:srgbClr val="BAE18F"/>
              </a:highlight>
            </a:endParaRPr>
          </a:p>
          <a:p>
            <a:r>
              <a:rPr lang="en-US" altLang="ko-KR" sz="1400" dirty="0"/>
              <a:t>&lt;/style&gt;</a:t>
            </a:r>
          </a:p>
          <a:p>
            <a:r>
              <a:rPr lang="en-US" altLang="ko-KR" sz="1400" dirty="0"/>
              <a:t>&lt;/head&gt;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&lt;h3&gt;</a:t>
            </a:r>
            <a:r>
              <a:rPr lang="ko-KR" altLang="en-US" sz="1400" dirty="0"/>
              <a:t>손 홍 민</a:t>
            </a:r>
            <a:r>
              <a:rPr lang="en-US" altLang="ko-KR" sz="1400" dirty="0"/>
              <a:t>&lt;/h3&gt;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r>
              <a:rPr lang="en-US" altLang="ko-KR" sz="1400" b="1" dirty="0"/>
              <a:t>&lt;p&gt;</a:t>
            </a:r>
            <a:r>
              <a:rPr lang="ko-KR" altLang="en-US" sz="1400" dirty="0"/>
              <a:t>오페라를 좋아하고</a:t>
            </a:r>
            <a:r>
              <a:rPr lang="en-US" altLang="ko-KR" sz="1400" b="1" dirty="0"/>
              <a:t>&lt;/p</a:t>
            </a:r>
            <a:r>
              <a:rPr lang="en-US" altLang="ko-KR" sz="1400" dirty="0"/>
              <a:t>&gt;</a:t>
            </a:r>
          </a:p>
          <a:p>
            <a:r>
              <a:rPr lang="en-US" altLang="ko-KR" sz="1400" b="1" dirty="0"/>
              <a:t>&lt;p&gt;</a:t>
            </a:r>
            <a:r>
              <a:rPr lang="ko-KR" altLang="en-US" sz="1400" dirty="0" err="1"/>
              <a:t>엘비스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프레슬리를</a:t>
            </a:r>
            <a:r>
              <a:rPr lang="ko-KR" altLang="en-US" sz="1400" dirty="0"/>
              <a:t> 좋아하고</a:t>
            </a:r>
            <a:r>
              <a:rPr lang="en-US" altLang="ko-KR" sz="1400" b="1" dirty="0"/>
              <a:t>&lt;/p</a:t>
            </a:r>
            <a:r>
              <a:rPr lang="en-US" altLang="ko-KR" sz="1400" dirty="0"/>
              <a:t>&gt;</a:t>
            </a:r>
          </a:p>
          <a:p>
            <a:r>
              <a:rPr lang="en-US" altLang="ko-KR" sz="1400" b="1" dirty="0">
                <a:highlight>
                  <a:srgbClr val="BAE18F"/>
                </a:highlight>
              </a:rPr>
              <a:t>&lt;p style="</a:t>
            </a:r>
            <a:r>
              <a:rPr lang="en-US" altLang="ko-KR" sz="1400" b="1" dirty="0" err="1">
                <a:highlight>
                  <a:srgbClr val="BAE18F"/>
                </a:highlight>
              </a:rPr>
              <a:t>color:blue</a:t>
            </a:r>
            <a:r>
              <a:rPr lang="en-US" altLang="ko-KR" sz="1400" b="1" dirty="0">
                <a:highlight>
                  <a:srgbClr val="BAE18F"/>
                </a:highlight>
              </a:rPr>
              <a:t>"&gt;</a:t>
            </a:r>
            <a:r>
              <a:rPr lang="ko-KR" altLang="en-US" sz="1400" dirty="0"/>
              <a:t>김치부침개를 좋아하고</a:t>
            </a:r>
            <a:r>
              <a:rPr lang="en-US" altLang="ko-KR" sz="1400" b="1" dirty="0"/>
              <a:t>&lt;/p</a:t>
            </a:r>
            <a:r>
              <a:rPr lang="en-US" altLang="ko-KR" sz="1400" dirty="0"/>
              <a:t>&gt;</a:t>
            </a:r>
          </a:p>
          <a:p>
            <a:r>
              <a:rPr lang="en-US" altLang="ko-KR" sz="1400" b="1" dirty="0">
                <a:highlight>
                  <a:srgbClr val="BAE18F"/>
                </a:highlight>
              </a:rPr>
              <a:t>&lt;p style="</a:t>
            </a:r>
            <a:r>
              <a:rPr lang="en-US" altLang="ko-KR" sz="1400" b="1" dirty="0" err="1">
                <a:highlight>
                  <a:srgbClr val="BAE18F"/>
                </a:highlight>
              </a:rPr>
              <a:t>color:magenta</a:t>
            </a:r>
            <a:r>
              <a:rPr lang="en-US" altLang="ko-KR" sz="1400" b="1" dirty="0">
                <a:highlight>
                  <a:srgbClr val="BAE18F"/>
                </a:highlight>
              </a:rPr>
              <a:t>; font-size:30px"&gt;</a:t>
            </a:r>
            <a:r>
              <a:rPr lang="ko-KR" altLang="en-US" sz="1400" dirty="0"/>
              <a:t>축구를</a:t>
            </a:r>
            <a:endParaRPr lang="en-US" altLang="ko-KR" sz="1400" dirty="0"/>
          </a:p>
          <a:p>
            <a:r>
              <a:rPr lang="ko-KR" altLang="en-US" sz="1400" dirty="0"/>
              <a:t> 좋아합니다</a:t>
            </a:r>
            <a:r>
              <a:rPr lang="en-US" altLang="ko-KR" sz="1400" dirty="0"/>
              <a:t>.</a:t>
            </a:r>
            <a:r>
              <a:rPr lang="en-US" altLang="ko-KR" sz="1400" b="1" dirty="0"/>
              <a:t>&lt;/p&gt;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자유형 6"/>
          <p:cNvSpPr/>
          <p:nvPr/>
        </p:nvSpPr>
        <p:spPr>
          <a:xfrm flipH="1">
            <a:off x="7070576" y="3294198"/>
            <a:ext cx="853605" cy="373265"/>
          </a:xfrm>
          <a:custGeom>
            <a:avLst/>
            <a:gdLst>
              <a:gd name="connsiteX0" fmla="*/ 0 w 524786"/>
              <a:gd name="connsiteY0" fmla="*/ 0 h 1240404"/>
              <a:gd name="connsiteX1" fmla="*/ 87465 w 524786"/>
              <a:gd name="connsiteY1" fmla="*/ 1009816 h 1240404"/>
              <a:gd name="connsiteX2" fmla="*/ 524786 w 524786"/>
              <a:gd name="connsiteY2" fmla="*/ 1240404 h 1240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4786" h="1240404">
                <a:moveTo>
                  <a:pt x="0" y="0"/>
                </a:moveTo>
                <a:cubicBezTo>
                  <a:pt x="0" y="401541"/>
                  <a:pt x="1" y="803082"/>
                  <a:pt x="87465" y="1009816"/>
                </a:cubicBezTo>
                <a:cubicBezTo>
                  <a:pt x="174929" y="1216550"/>
                  <a:pt x="349857" y="1228477"/>
                  <a:pt x="524786" y="1240404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560941" y="3047977"/>
            <a:ext cx="7264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red, 15px</a:t>
            </a:r>
            <a:endParaRPr lang="ko-KR" altLang="en-US" sz="1000" dirty="0"/>
          </a:p>
        </p:txBody>
      </p:sp>
      <p:sp>
        <p:nvSpPr>
          <p:cNvPr id="6" name="자유형 5"/>
          <p:cNvSpPr/>
          <p:nvPr/>
        </p:nvSpPr>
        <p:spPr>
          <a:xfrm>
            <a:off x="7305205" y="4098038"/>
            <a:ext cx="683812" cy="155184"/>
          </a:xfrm>
          <a:custGeom>
            <a:avLst/>
            <a:gdLst>
              <a:gd name="connsiteX0" fmla="*/ 0 w 683812"/>
              <a:gd name="connsiteY0" fmla="*/ 127221 h 127221"/>
              <a:gd name="connsiteX1" fmla="*/ 381663 w 683812"/>
              <a:gd name="connsiteY1" fmla="*/ 87465 h 127221"/>
              <a:gd name="connsiteX2" fmla="*/ 683812 w 683812"/>
              <a:gd name="connsiteY2" fmla="*/ 0 h 127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3812" h="127221">
                <a:moveTo>
                  <a:pt x="0" y="127221"/>
                </a:moveTo>
                <a:cubicBezTo>
                  <a:pt x="133847" y="117944"/>
                  <a:pt x="267694" y="108668"/>
                  <a:pt x="381663" y="87465"/>
                </a:cubicBezTo>
                <a:cubicBezTo>
                  <a:pt x="495632" y="66262"/>
                  <a:pt x="633454" y="15903"/>
                  <a:pt x="683812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889061" y="3887802"/>
            <a:ext cx="78739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blue, 15px</a:t>
            </a:r>
            <a:endParaRPr lang="ko-KR" altLang="en-US" sz="1000" dirty="0"/>
          </a:p>
        </p:txBody>
      </p:sp>
      <p:sp>
        <p:nvSpPr>
          <p:cNvPr id="12" name="직사각형 11"/>
          <p:cNvSpPr/>
          <p:nvPr/>
        </p:nvSpPr>
        <p:spPr>
          <a:xfrm>
            <a:off x="7881681" y="4253222"/>
            <a:ext cx="10470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magenta, 30px</a:t>
            </a:r>
            <a:endParaRPr lang="ko-KR" altLang="en-US" sz="1000" dirty="0"/>
          </a:p>
        </p:txBody>
      </p:sp>
      <p:sp>
        <p:nvSpPr>
          <p:cNvPr id="9" name="자유형 8"/>
          <p:cNvSpPr/>
          <p:nvPr/>
        </p:nvSpPr>
        <p:spPr>
          <a:xfrm>
            <a:off x="7488085" y="4376334"/>
            <a:ext cx="400976" cy="294198"/>
          </a:xfrm>
          <a:custGeom>
            <a:avLst/>
            <a:gdLst>
              <a:gd name="connsiteX0" fmla="*/ 0 w 596348"/>
              <a:gd name="connsiteY0" fmla="*/ 294198 h 294198"/>
              <a:gd name="connsiteX1" fmla="*/ 254442 w 596348"/>
              <a:gd name="connsiteY1" fmla="*/ 103367 h 294198"/>
              <a:gd name="connsiteX2" fmla="*/ 596348 w 596348"/>
              <a:gd name="connsiteY2" fmla="*/ 0 h 29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6348" h="294198">
                <a:moveTo>
                  <a:pt x="0" y="294198"/>
                </a:moveTo>
                <a:cubicBezTo>
                  <a:pt x="77525" y="223299"/>
                  <a:pt x="155051" y="152400"/>
                  <a:pt x="254442" y="103367"/>
                </a:cubicBezTo>
                <a:cubicBezTo>
                  <a:pt x="353833" y="54334"/>
                  <a:pt x="596348" y="0"/>
                  <a:pt x="596348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7557072" y="3315328"/>
            <a:ext cx="386829" cy="600075"/>
          </a:xfrm>
          <a:custGeom>
            <a:avLst/>
            <a:gdLst>
              <a:gd name="connsiteX0" fmla="*/ 371475 w 386829"/>
              <a:gd name="connsiteY0" fmla="*/ 0 h 600075"/>
              <a:gd name="connsiteX1" fmla="*/ 342900 w 386829"/>
              <a:gd name="connsiteY1" fmla="*/ 457200 h 600075"/>
              <a:gd name="connsiteX2" fmla="*/ 0 w 386829"/>
              <a:gd name="connsiteY2" fmla="*/ 600075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6829" h="600075">
                <a:moveTo>
                  <a:pt x="371475" y="0"/>
                </a:moveTo>
                <a:cubicBezTo>
                  <a:pt x="388144" y="178593"/>
                  <a:pt x="404813" y="357187"/>
                  <a:pt x="342900" y="457200"/>
                </a:cubicBezTo>
                <a:cubicBezTo>
                  <a:pt x="280987" y="557213"/>
                  <a:pt x="140493" y="578644"/>
                  <a:pt x="0" y="60007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64491" y="1317310"/>
            <a:ext cx="79086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이 예제는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HTML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페이지 내 모든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&lt;p&gt;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태그를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red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색에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15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픽셀 크기로 꾸미지만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,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style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속성을 이용하여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2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개의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&lt;p&gt;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는 다른 모양으로 꾸미는 사례를 보인다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D49C945-9307-644E-9141-A511E43D9242}"/>
              </a:ext>
            </a:extLst>
          </p:cNvPr>
          <p:cNvSpPr/>
          <p:nvPr/>
        </p:nvSpPr>
        <p:spPr>
          <a:xfrm>
            <a:off x="179512" y="6466586"/>
            <a:ext cx="241738" cy="2402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2509" y="344450"/>
            <a:ext cx="7773338" cy="988443"/>
          </a:xfrm>
        </p:spPr>
        <p:txBody>
          <a:bodyPr/>
          <a:lstStyle/>
          <a:p>
            <a:r>
              <a:rPr lang="ko-KR" altLang="en-US" dirty="0"/>
              <a:t>외부 스타일 시트 파일 불러오기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330" y="1261458"/>
            <a:ext cx="7773339" cy="3689369"/>
          </a:xfrm>
        </p:spPr>
        <p:txBody>
          <a:bodyPr>
            <a:normAutofit/>
          </a:bodyPr>
          <a:lstStyle/>
          <a:p>
            <a:pPr lvl="1"/>
            <a:r>
              <a:rPr lang="en-US" altLang="ko-KR" dirty="0"/>
              <a:t>.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파일에 스타일 시트 저장</a:t>
            </a:r>
            <a:endParaRPr lang="en-US" altLang="ko-KR" dirty="0"/>
          </a:p>
          <a:p>
            <a:pPr lvl="2"/>
            <a:r>
              <a:rPr lang="ko-KR" altLang="en-US" dirty="0"/>
              <a:t>웹 페이지에서 </a:t>
            </a:r>
            <a:r>
              <a:rPr lang="en-US" altLang="ko-KR" dirty="0"/>
              <a:t>CSS3 </a:t>
            </a:r>
            <a:r>
              <a:rPr lang="ko-KR" altLang="en-US" dirty="0"/>
              <a:t>스타일 시트 파일을 불러 사용</a:t>
            </a:r>
            <a:endParaRPr lang="en-US" altLang="ko-KR" dirty="0"/>
          </a:p>
          <a:p>
            <a:pPr lvl="3"/>
            <a:r>
              <a:rPr lang="ko-KR" altLang="en-US" dirty="0"/>
              <a:t>동일한 스타일 시트를 웹 페이지마다 중복 작성 해소</a:t>
            </a:r>
            <a:endParaRPr lang="en-US" altLang="ko-KR" dirty="0"/>
          </a:p>
          <a:p>
            <a:pPr lvl="3"/>
            <a:r>
              <a:rPr lang="ko-KR" altLang="en-US" dirty="0"/>
              <a:t>웹 사이트의 전체 웹 페이지 모양의 일관성 확보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547664" y="2492896"/>
            <a:ext cx="6552728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strike="sngStrike" kern="0" dirty="0">
                <a:solidFill>
                  <a:srgbClr val="000000"/>
                </a:solidFill>
                <a:latin typeface="+mj-ea"/>
                <a:ea typeface="+mj-ea"/>
              </a:rPr>
              <a:t>&lt;style&gt;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/* mystyle.css */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body {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background-color:linen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color:blueviolet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margin-	left:30px; margin-right:30px; }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h3 {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text-align:center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color:darkred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</a:p>
          <a:p>
            <a:pPr marL="190500" defTabSz="180000" fontAlgn="base" latinLnBrk="0"/>
            <a:r>
              <a:rPr lang="en-US" altLang="ko-KR" sz="1200" strike="sngStrike" kern="0" dirty="0">
                <a:solidFill>
                  <a:srgbClr val="000000"/>
                </a:solidFill>
                <a:latin typeface="+mj-ea"/>
                <a:ea typeface="+mj-ea"/>
              </a:rPr>
              <a:t>&lt;/style&gt;</a:t>
            </a:r>
          </a:p>
        </p:txBody>
      </p:sp>
    </p:spTree>
    <p:extLst>
      <p:ext uri="{BB962C8B-B14F-4D97-AF65-F5344CB8AC3E}">
        <p14:creationId xmlns:p14="http://schemas.microsoft.com/office/powerpoint/2010/main" val="2938353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2509" y="344450"/>
            <a:ext cx="7773338" cy="988443"/>
          </a:xfrm>
        </p:spPr>
        <p:txBody>
          <a:bodyPr/>
          <a:lstStyle/>
          <a:p>
            <a:r>
              <a:rPr lang="ko-KR" altLang="en-US" dirty="0"/>
              <a:t>외부 스타일 시트 파일 불러오기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330" y="1261459"/>
            <a:ext cx="7773339" cy="3247662"/>
          </a:xfrm>
        </p:spPr>
        <p:txBody>
          <a:bodyPr>
            <a:normAutofit/>
          </a:bodyPr>
          <a:lstStyle/>
          <a:p>
            <a:pPr lvl="1"/>
            <a:r>
              <a:rPr lang="en-US" altLang="ko-KR" dirty="0"/>
              <a:t>CSS3 </a:t>
            </a:r>
            <a:r>
              <a:rPr lang="ko-KR" altLang="en-US" dirty="0"/>
              <a:t>스타일 시트 파일을 불러오는 방법 </a:t>
            </a:r>
            <a:r>
              <a:rPr lang="en-US" altLang="ko-KR" dirty="0"/>
              <a:t>2 </a:t>
            </a:r>
            <a:r>
              <a:rPr lang="ko-KR" altLang="en-US" dirty="0"/>
              <a:t>가지</a:t>
            </a:r>
            <a:endParaRPr lang="en-US" altLang="ko-KR" dirty="0"/>
          </a:p>
          <a:p>
            <a:pPr lvl="2"/>
            <a:r>
              <a:rPr lang="en-US" altLang="ko-KR" dirty="0"/>
              <a:t>&lt;link&gt; </a:t>
            </a:r>
            <a:r>
              <a:rPr lang="ko-KR" altLang="en-US" dirty="0"/>
              <a:t>태그 이용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@import </a:t>
            </a:r>
            <a:r>
              <a:rPr lang="ko-KR" altLang="en-US" dirty="0"/>
              <a:t>이용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619672" y="2024566"/>
            <a:ext cx="655272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&lt;head&gt;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&lt;link 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="mystyle.css" type="text/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css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rel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="stylesheet"&gt;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&lt;/head&gt;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85392" y="3213825"/>
            <a:ext cx="6552728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&lt;style&gt;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b="1" kern="0" dirty="0">
                <a:solidFill>
                  <a:srgbClr val="000000"/>
                </a:solidFill>
                <a:highlight>
                  <a:srgbClr val="BAE18F"/>
                </a:highlight>
                <a:latin typeface="+mj-ea"/>
                <a:ea typeface="+mj-ea"/>
              </a:rPr>
              <a:t>@import </a:t>
            </a:r>
            <a:r>
              <a:rPr lang="en-US" altLang="ko-KR" sz="1200" b="1" kern="0" dirty="0" err="1">
                <a:solidFill>
                  <a:srgbClr val="000000"/>
                </a:solidFill>
                <a:highlight>
                  <a:srgbClr val="BAE18F"/>
                </a:highlight>
                <a:latin typeface="+mj-ea"/>
                <a:ea typeface="+mj-ea"/>
              </a:rPr>
              <a:t>url</a:t>
            </a:r>
            <a:r>
              <a:rPr lang="en-US" altLang="ko-KR" sz="1200" b="1" kern="0" dirty="0">
                <a:solidFill>
                  <a:srgbClr val="000000"/>
                </a:solidFill>
                <a:highlight>
                  <a:srgbClr val="BAE18F"/>
                </a:highlight>
                <a:latin typeface="+mj-ea"/>
                <a:ea typeface="+mj-ea"/>
              </a:rPr>
              <a:t>(mystyle.css);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BAE18F"/>
                </a:highlight>
                <a:latin typeface="+mj-ea"/>
                <a:ea typeface="+mj-ea"/>
              </a:rPr>
              <a:t> </a:t>
            </a:r>
          </a:p>
          <a:p>
            <a:pPr marL="1104900" lvl="2" defTabSz="180000" fontAlgn="base" latinLnBrk="0"/>
            <a:r>
              <a:rPr lang="en-US" altLang="ko-KR" sz="1200" kern="0" dirty="0">
                <a:solidFill>
                  <a:srgbClr val="000000"/>
                </a:solidFill>
                <a:highlight>
                  <a:srgbClr val="BAE18F"/>
                </a:highlight>
                <a:latin typeface="+mj-ea"/>
                <a:ea typeface="+mj-ea"/>
              </a:rPr>
              <a:t>	/* @import </a:t>
            </a:r>
            <a:r>
              <a:rPr lang="en-US" altLang="ko-KR" sz="1200" kern="0" dirty="0" err="1">
                <a:solidFill>
                  <a:srgbClr val="000000"/>
                </a:solidFill>
                <a:highlight>
                  <a:srgbClr val="BAE18F"/>
                </a:highlight>
                <a:latin typeface="+mj-ea"/>
                <a:ea typeface="+mj-ea"/>
              </a:rPr>
              <a:t>url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BAE18F"/>
                </a:highlight>
                <a:latin typeface="+mj-ea"/>
                <a:ea typeface="+mj-ea"/>
              </a:rPr>
              <a:t>(‘mystyle.css’); 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BAE18F"/>
                </a:highlight>
                <a:latin typeface="+mj-ea"/>
                <a:ea typeface="+mj-ea"/>
              </a:rPr>
              <a:t>로 해도 됨 *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BAE18F"/>
                </a:highlight>
                <a:latin typeface="+mj-ea"/>
                <a:ea typeface="+mj-ea"/>
              </a:rPr>
              <a:t>/</a:t>
            </a:r>
            <a:endParaRPr lang="ko-KR" altLang="en-US" sz="1200" kern="0" dirty="0">
              <a:solidFill>
                <a:srgbClr val="000000"/>
              </a:solidFill>
              <a:highlight>
                <a:srgbClr val="BAE18F"/>
              </a:highlight>
              <a:latin typeface="+mj-ea"/>
              <a:ea typeface="+mj-ea"/>
            </a:endParaRPr>
          </a:p>
          <a:p>
            <a:pPr marL="1104900" lvl="2" defTabSz="180000" fontAlgn="base" latinLnBrk="0"/>
            <a:r>
              <a:rPr lang="ko-KR" altLang="en-US" sz="1200" kern="0" dirty="0">
                <a:solidFill>
                  <a:srgbClr val="000000"/>
                </a:solidFill>
                <a:highlight>
                  <a:srgbClr val="BAE18F"/>
                </a:highlight>
                <a:latin typeface="+mj-ea"/>
                <a:ea typeface="+mj-ea"/>
              </a:rPr>
              <a:t>	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BAE18F"/>
                </a:highlight>
                <a:latin typeface="+mj-ea"/>
                <a:ea typeface="+mj-ea"/>
              </a:rPr>
              <a:t>/* @import “mystyle.css”;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BAE18F"/>
                </a:highlight>
                <a:latin typeface="+mj-ea"/>
                <a:ea typeface="+mj-ea"/>
              </a:rPr>
              <a:t>로 해도 됨 *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BAE18F"/>
                </a:highlight>
                <a:latin typeface="+mj-ea"/>
                <a:ea typeface="+mj-ea"/>
              </a:rPr>
              <a:t>/</a:t>
            </a:r>
            <a:endParaRPr lang="ko-KR" altLang="en-US" sz="1200" kern="0" dirty="0">
              <a:solidFill>
                <a:srgbClr val="000000"/>
              </a:solidFill>
              <a:highlight>
                <a:srgbClr val="BAE18F"/>
              </a:highlight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&lt;/style&gt;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17440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741ECF-4652-4260-A910-B8045FFE88E9}"/>
              </a:ext>
            </a:extLst>
          </p:cNvPr>
          <p:cNvSpPr txBox="1"/>
          <p:nvPr/>
        </p:nvSpPr>
        <p:spPr>
          <a:xfrm>
            <a:off x="1475656" y="2492896"/>
            <a:ext cx="44967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3</a:t>
            </a:r>
            <a:r>
              <a:rPr lang="ko-KR" altLang="en-US" sz="4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장 강의 내용 리뷰</a:t>
            </a:r>
          </a:p>
        </p:txBody>
      </p:sp>
    </p:spTree>
    <p:extLst>
      <p:ext uri="{BB962C8B-B14F-4D97-AF65-F5344CB8AC3E}">
        <p14:creationId xmlns:p14="http://schemas.microsoft.com/office/powerpoint/2010/main" val="41646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EFB16-915B-944E-AB49-437C92741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외부 스타일 시트 파일 불러오기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1B5754-D2D7-9E48-A0E3-877EDCBCB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7A1C1F-633D-8446-9AED-A0C225B51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BF2858B2-1315-3443-BE41-DBA157E03F44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F1C648-ED7E-714F-931F-EC6BB5B0B261}"/>
              </a:ext>
            </a:extLst>
          </p:cNvPr>
          <p:cNvSpPr txBox="1"/>
          <p:nvPr/>
        </p:nvSpPr>
        <p:spPr>
          <a:xfrm>
            <a:off x="755576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&lt;link&gt; </a:t>
            </a:r>
            <a:r>
              <a:rPr lang="ko-KR" altLang="en-US" dirty="0"/>
              <a:t>태그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kern="0" dirty="0">
                <a:solidFill>
                  <a:srgbClr val="000000"/>
                </a:solidFill>
                <a:latin typeface="+mj-ea"/>
              </a:rPr>
              <a:t>&lt;link </a:t>
            </a:r>
            <a:r>
              <a:rPr lang="en-US" altLang="ko-KR" kern="0" dirty="0" err="1">
                <a:solidFill>
                  <a:srgbClr val="000000"/>
                </a:solidFill>
                <a:latin typeface="+mj-ea"/>
              </a:rPr>
              <a:t>href</a:t>
            </a:r>
            <a:r>
              <a:rPr lang="en-US" altLang="ko-KR" kern="0" dirty="0">
                <a:solidFill>
                  <a:srgbClr val="000000"/>
                </a:solidFill>
                <a:latin typeface="+mj-ea"/>
              </a:rPr>
              <a:t>="</a:t>
            </a:r>
            <a:r>
              <a:rPr lang="en-US" altLang="ko-KR" kern="0" dirty="0" err="1">
                <a:solidFill>
                  <a:srgbClr val="000000"/>
                </a:solidFill>
                <a:latin typeface="+mj-ea"/>
              </a:rPr>
              <a:t>mystyle.css</a:t>
            </a:r>
            <a:r>
              <a:rPr lang="en-US" altLang="ko-KR" kern="0" dirty="0">
                <a:solidFill>
                  <a:srgbClr val="000000"/>
                </a:solidFill>
                <a:latin typeface="+mj-ea"/>
              </a:rPr>
              <a:t>”&gt; </a:t>
            </a:r>
            <a:r>
              <a:rPr lang="ko-KR" altLang="en-US" kern="0" dirty="0">
                <a:solidFill>
                  <a:srgbClr val="000000"/>
                </a:solidFill>
                <a:latin typeface="+mj-ea"/>
              </a:rPr>
              <a:t>로컬 사이트에 있는 스타일 시트 파일을 불러온다</a:t>
            </a:r>
            <a:r>
              <a:rPr lang="en-US" altLang="ko-KR" kern="0" dirty="0">
                <a:solidFill>
                  <a:srgbClr val="000000"/>
                </a:solidFill>
                <a:latin typeface="+mj-ea"/>
              </a:rPr>
              <a:t>. </a:t>
            </a:r>
            <a:r>
              <a:rPr lang="ko-KR" altLang="en-US" kern="0" dirty="0">
                <a:solidFill>
                  <a:srgbClr val="000000"/>
                </a:solidFill>
                <a:latin typeface="+mj-ea"/>
              </a:rPr>
              <a:t>만일 스타일 시트 파일을 다른 사이트에 있다면 </a:t>
            </a:r>
            <a:r>
              <a:rPr lang="en-US" altLang="ko-KR" kern="0" dirty="0">
                <a:solidFill>
                  <a:srgbClr val="000000"/>
                </a:solidFill>
                <a:latin typeface="+mj-ea"/>
              </a:rPr>
              <a:t>URL </a:t>
            </a:r>
            <a:r>
              <a:rPr lang="ko-KR" altLang="en-US" kern="0" dirty="0">
                <a:solidFill>
                  <a:srgbClr val="000000"/>
                </a:solidFill>
                <a:latin typeface="+mj-ea"/>
              </a:rPr>
              <a:t>값을 기입</a:t>
            </a:r>
            <a:endParaRPr lang="en-US" altLang="ko-KR" kern="0" dirty="0">
              <a:solidFill>
                <a:srgbClr val="000000"/>
              </a:solidFill>
              <a:latin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kern="0" dirty="0">
              <a:solidFill>
                <a:srgbClr val="000000"/>
              </a:solidFill>
              <a:latin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kern="0" dirty="0">
              <a:solidFill>
                <a:srgbClr val="000000"/>
              </a:solidFill>
              <a:latin typeface="+mj-ea"/>
            </a:endParaRPr>
          </a:p>
          <a:p>
            <a:endParaRPr lang="en-US" altLang="ko-KR" kern="0" dirty="0">
              <a:solidFill>
                <a:srgbClr val="000000"/>
              </a:solidFill>
              <a:latin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kern="0" dirty="0">
                <a:solidFill>
                  <a:srgbClr val="000000"/>
                </a:solidFill>
                <a:latin typeface="+mj-ea"/>
              </a:rPr>
              <a:t>Type=”text/</a:t>
            </a:r>
            <a:r>
              <a:rPr lang="en-US" altLang="ko-KR" kern="0" dirty="0" err="1">
                <a:solidFill>
                  <a:srgbClr val="000000"/>
                </a:solidFill>
                <a:latin typeface="+mj-ea"/>
              </a:rPr>
              <a:t>css</a:t>
            </a:r>
            <a:r>
              <a:rPr lang="en-US" altLang="ko-KR" kern="0" dirty="0">
                <a:solidFill>
                  <a:srgbClr val="000000"/>
                </a:solidFill>
                <a:latin typeface="+mj-ea"/>
              </a:rPr>
              <a:t>”</a:t>
            </a:r>
            <a:r>
              <a:rPr lang="ko-KR" altLang="en-US" kern="0" dirty="0">
                <a:solidFill>
                  <a:srgbClr val="000000"/>
                </a:solidFill>
                <a:latin typeface="+mj-ea"/>
              </a:rPr>
              <a:t>는 불러 오는 파일이 </a:t>
            </a:r>
            <a:r>
              <a:rPr lang="en-US" altLang="ko-KR" kern="0" dirty="0">
                <a:solidFill>
                  <a:srgbClr val="000000"/>
                </a:solidFill>
                <a:latin typeface="+mj-ea"/>
              </a:rPr>
              <a:t>CSS</a:t>
            </a:r>
            <a:r>
              <a:rPr lang="ko-KR" altLang="en-US" kern="0" dirty="0">
                <a:solidFill>
                  <a:srgbClr val="000000"/>
                </a:solidFill>
                <a:latin typeface="+mj-ea"/>
              </a:rPr>
              <a:t>로 작성된 텍스트 파일인 것을 표현</a:t>
            </a:r>
            <a:endParaRPr lang="en-US" altLang="ko-KR" kern="0" dirty="0">
              <a:solidFill>
                <a:srgbClr val="000000"/>
              </a:solidFill>
              <a:latin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kern="0" dirty="0">
                <a:solidFill>
                  <a:srgbClr val="000000"/>
                </a:solidFill>
                <a:latin typeface="+mj-ea"/>
              </a:rPr>
              <a:t>Rel=“stylesheet” </a:t>
            </a:r>
            <a:r>
              <a:rPr lang="ko-KR" altLang="en-US" kern="0" dirty="0">
                <a:solidFill>
                  <a:srgbClr val="000000"/>
                </a:solidFill>
                <a:latin typeface="+mj-ea"/>
              </a:rPr>
              <a:t>는 불러오는 파일이 스타일 시트인 것을 표현</a:t>
            </a:r>
            <a:endParaRPr lang="en-US" altLang="ko-KR" kern="0" dirty="0">
              <a:solidFill>
                <a:srgbClr val="000000"/>
              </a:solidFill>
              <a:latin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LINK tag </a:t>
            </a:r>
            <a:r>
              <a:rPr lang="ko-KR" altLang="en-US" dirty="0"/>
              <a:t>의 </a:t>
            </a:r>
            <a:r>
              <a:rPr lang="en-US" dirty="0" err="1"/>
              <a:t>rel</a:t>
            </a:r>
            <a:r>
              <a:rPr lang="en-US" dirty="0"/>
              <a:t> </a:t>
            </a:r>
            <a:r>
              <a:rPr lang="ko-KR" altLang="en-US" dirty="0"/>
              <a:t>속성은 관련성이 있는 여러 가지를 표현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참조</a:t>
            </a:r>
            <a:r>
              <a:rPr lang="en-US" altLang="ko-KR" dirty="0"/>
              <a:t>: </a:t>
            </a:r>
            <a:r>
              <a:rPr lang="en-US" dirty="0">
                <a:hlinkClick r:id="rId2"/>
              </a:rPr>
              <a:t>https://www.w3schools.com/tags/tag_link.asp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A12FD4-6A1C-B647-9A70-C4C36FFEAC27}"/>
              </a:ext>
            </a:extLst>
          </p:cNvPr>
          <p:cNvSpPr txBox="1"/>
          <p:nvPr/>
        </p:nvSpPr>
        <p:spPr>
          <a:xfrm>
            <a:off x="1331640" y="2526179"/>
            <a:ext cx="391171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Href</a:t>
            </a:r>
            <a:r>
              <a:rPr lang="en-US" dirty="0"/>
              <a:t>=“http://</a:t>
            </a:r>
            <a:r>
              <a:rPr lang="en-US" dirty="0" err="1"/>
              <a:t>www.site.com</a:t>
            </a:r>
            <a:r>
              <a:rPr lang="en-US" dirty="0"/>
              <a:t>/</a:t>
            </a:r>
            <a:r>
              <a:rPr lang="en-US" dirty="0" err="1"/>
              <a:t>mystyle.css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48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3122" y="100156"/>
            <a:ext cx="7773338" cy="1596177"/>
          </a:xfrm>
        </p:spPr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4-5 &lt;link&gt; </a:t>
            </a:r>
            <a:r>
              <a:rPr lang="ko-KR" altLang="en-US" dirty="0"/>
              <a:t>태그로 </a:t>
            </a:r>
            <a:r>
              <a:rPr lang="en-US" altLang="ko-KR" dirty="0"/>
              <a:t>CSS3 </a:t>
            </a:r>
            <a:r>
              <a:rPr lang="ko-KR" altLang="en-US" dirty="0"/>
              <a:t>파일 불러오기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63843" y="3717032"/>
            <a:ext cx="5460285" cy="27363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&lt;head&gt;&lt;title&gt;&amp;</a:t>
            </a:r>
            <a:r>
              <a:rPr lang="en-US" altLang="ko-KR" sz="1400" dirty="0" err="1"/>
              <a:t>lt;link&amp;gt</a:t>
            </a:r>
            <a:r>
              <a:rPr lang="en-US" altLang="ko-KR" sz="1400" dirty="0"/>
              <a:t>;</a:t>
            </a:r>
            <a:r>
              <a:rPr lang="ko-KR" altLang="en-US" sz="1400" dirty="0"/>
              <a:t> 태그로 스타일 파일 불러오기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&lt;link type="text/</a:t>
            </a:r>
            <a:r>
              <a:rPr lang="en-US" altLang="ko-KR" sz="1400" b="1" dirty="0" err="1"/>
              <a:t>css</a:t>
            </a:r>
            <a:r>
              <a:rPr lang="en-US" altLang="ko-KR" sz="1400" b="1" dirty="0"/>
              <a:t>" </a:t>
            </a:r>
            <a:r>
              <a:rPr lang="en-US" altLang="ko-KR" sz="1400" b="1" dirty="0" err="1"/>
              <a:t>rel</a:t>
            </a:r>
            <a:r>
              <a:rPr lang="en-US" altLang="ko-KR" sz="1400" b="1" dirty="0"/>
              <a:t>="stylesheet" 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href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="mystyle.css"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 err="1"/>
              <a:t>소연재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&lt;p&gt;</a:t>
            </a:r>
            <a:r>
              <a:rPr lang="ko-KR" altLang="en-US" sz="1400" dirty="0"/>
              <a:t>저는 체조 선수 </a:t>
            </a:r>
            <a:r>
              <a:rPr lang="ko-KR" altLang="en-US" sz="1400" dirty="0" err="1"/>
              <a:t>소연재입니다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음악을 들으면서 </a:t>
            </a:r>
            <a:r>
              <a:rPr lang="ko-KR" altLang="en-US" sz="1400" dirty="0" err="1"/>
              <a:t>책읽기를</a:t>
            </a:r>
            <a:r>
              <a:rPr lang="ko-KR" altLang="en-US" sz="1400" dirty="0"/>
              <a:t> 좋아합니다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김치 찌개와 막국수 무척 좋아합니다</a:t>
            </a:r>
            <a:r>
              <a:rPr lang="en-US" altLang="ko-KR" sz="1400" dirty="0"/>
              <a:t>.&lt;/p&gt;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251520" y="2454260"/>
            <a:ext cx="5472607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/* mystyle.css */</a:t>
            </a:r>
          </a:p>
          <a:p>
            <a:pPr defTabSz="180000" fontAlgn="base" latinLnBrk="0"/>
            <a:r>
              <a:rPr lang="en-US" altLang="ko-KR" sz="1400" dirty="0"/>
              <a:t>body { background-color : linen; color : </a:t>
            </a:r>
            <a:r>
              <a:rPr lang="en-US" altLang="ko-KR" sz="1400" dirty="0" err="1"/>
              <a:t>blueviolet</a:t>
            </a:r>
            <a:r>
              <a:rPr lang="en-US" altLang="ko-KR" sz="1400" dirty="0"/>
              <a:t>; </a:t>
            </a:r>
          </a:p>
          <a:p>
            <a:pPr defTabSz="180000" fontAlgn="base" latinLnBrk="0"/>
            <a:r>
              <a:rPr lang="en-US" altLang="ko-KR" sz="1400" dirty="0"/>
              <a:t>			margin-left : 30px; margin-right : 30px; }</a:t>
            </a:r>
          </a:p>
          <a:p>
            <a:pPr defTabSz="180000" fontAlgn="base" latinLnBrk="0"/>
            <a:r>
              <a:rPr lang="en-US" altLang="ko-KR" sz="1400" dirty="0"/>
              <a:t>h3 { text-align : center; color : </a:t>
            </a:r>
            <a:r>
              <a:rPr lang="en-US" altLang="ko-KR" sz="1400" dirty="0" err="1"/>
              <a:t>darkred</a:t>
            </a:r>
            <a:r>
              <a:rPr lang="en-US" altLang="ko-KR" sz="1400" dirty="0"/>
              <a:t>; 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415390" y="2145595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 fontAlgn="base" latinLnBrk="0"/>
            <a:r>
              <a:rPr lang="en-US" altLang="ko-KR" sz="1400" b="1" dirty="0"/>
              <a:t>mystyle.css</a:t>
            </a:r>
          </a:p>
        </p:txBody>
      </p:sp>
      <p:sp>
        <p:nvSpPr>
          <p:cNvPr id="10" name="자유형 9"/>
          <p:cNvSpPr/>
          <p:nvPr/>
        </p:nvSpPr>
        <p:spPr>
          <a:xfrm>
            <a:off x="2987824" y="3408367"/>
            <a:ext cx="2592288" cy="1028745"/>
          </a:xfrm>
          <a:custGeom>
            <a:avLst/>
            <a:gdLst>
              <a:gd name="connsiteX0" fmla="*/ 0 w 2324900"/>
              <a:gd name="connsiteY0" fmla="*/ 0 h 1228725"/>
              <a:gd name="connsiteX1" fmla="*/ 257175 w 2324900"/>
              <a:gd name="connsiteY1" fmla="*/ 314325 h 1228725"/>
              <a:gd name="connsiteX2" fmla="*/ 1162050 w 2324900"/>
              <a:gd name="connsiteY2" fmla="*/ 523875 h 1228725"/>
              <a:gd name="connsiteX3" fmla="*/ 2238375 w 2324900"/>
              <a:gd name="connsiteY3" fmla="*/ 771525 h 1228725"/>
              <a:gd name="connsiteX4" fmla="*/ 2181225 w 2324900"/>
              <a:gd name="connsiteY4" fmla="*/ 1228725 h 122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900" h="1228725">
                <a:moveTo>
                  <a:pt x="0" y="0"/>
                </a:moveTo>
                <a:cubicBezTo>
                  <a:pt x="31750" y="113506"/>
                  <a:pt x="63500" y="227013"/>
                  <a:pt x="257175" y="314325"/>
                </a:cubicBezTo>
                <a:cubicBezTo>
                  <a:pt x="450850" y="401637"/>
                  <a:pt x="1162050" y="523875"/>
                  <a:pt x="1162050" y="523875"/>
                </a:cubicBezTo>
                <a:cubicBezTo>
                  <a:pt x="1492250" y="600075"/>
                  <a:pt x="2068513" y="654050"/>
                  <a:pt x="2238375" y="771525"/>
                </a:cubicBezTo>
                <a:cubicBezTo>
                  <a:pt x="2408237" y="889000"/>
                  <a:pt x="2294731" y="1058862"/>
                  <a:pt x="2181225" y="122872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39552" y="1365920"/>
            <a:ext cx="79791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예제 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4–3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CSS3 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스타일 시트를 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mystyle.css 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파일에 저장하고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&lt;link&gt; 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태그로 불러 사용하도록 수정하라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kern="0" spc="0" dirty="0">
              <a:solidFill>
                <a:schemeClr val="accent2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441" y="3705969"/>
            <a:ext cx="2624510" cy="274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743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332" y="100085"/>
            <a:ext cx="7773338" cy="1596177"/>
          </a:xfrm>
        </p:spPr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4-6 @import</a:t>
            </a:r>
            <a:r>
              <a:rPr lang="ko-KR" altLang="en-US" dirty="0"/>
              <a:t>로 </a:t>
            </a:r>
            <a:r>
              <a:rPr lang="en-US" altLang="ko-KR" dirty="0"/>
              <a:t>CSS3 </a:t>
            </a:r>
            <a:r>
              <a:rPr lang="ko-KR" altLang="en-US" dirty="0"/>
              <a:t>파일 불러오기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2850" y="2852936"/>
            <a:ext cx="5112568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dirty="0"/>
              <a:t>&lt;title&gt;&amp;</a:t>
            </a:r>
            <a:r>
              <a:rPr lang="en-US" altLang="ko-KR" sz="1400" dirty="0" err="1"/>
              <a:t>lt</a:t>
            </a:r>
            <a:r>
              <a:rPr lang="en-US" altLang="ko-KR" sz="1400" dirty="0"/>
              <a:t>;@</a:t>
            </a:r>
            <a:r>
              <a:rPr lang="en-US" altLang="ko-KR" sz="1400" dirty="0" err="1"/>
              <a:t>import&amp;gt</a:t>
            </a:r>
            <a:r>
              <a:rPr lang="en-US" altLang="ko-KR" sz="1400" dirty="0"/>
              <a:t>;</a:t>
            </a:r>
            <a:r>
              <a:rPr lang="ko-KR" altLang="en-US" sz="1400" dirty="0"/>
              <a:t>로 외부 스타일 불러오기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b="1" dirty="0"/>
              <a:t>&lt;style&gt;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@import 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url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(mystyle.css);</a:t>
            </a:r>
          </a:p>
          <a:p>
            <a:pPr defTabSz="180000"/>
            <a:r>
              <a:rPr lang="en-US" altLang="ko-KR" sz="1400" b="1" dirty="0"/>
              <a:t>&lt;/style&gt;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 err="1"/>
              <a:t>소연재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&lt;p&gt;</a:t>
            </a:r>
            <a:r>
              <a:rPr lang="ko-KR" altLang="en-US" sz="1400" dirty="0"/>
              <a:t>저는 체조 선수 </a:t>
            </a:r>
            <a:r>
              <a:rPr lang="ko-KR" altLang="en-US" sz="1400" dirty="0" err="1"/>
              <a:t>소연재입니다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음악을 들으면서 </a:t>
            </a:r>
            <a:r>
              <a:rPr lang="ko-KR" altLang="en-US" sz="1400" dirty="0" err="1"/>
              <a:t>책읽기를</a:t>
            </a:r>
            <a:r>
              <a:rPr lang="ko-KR" altLang="en-US" sz="1400" dirty="0"/>
              <a:t> 좋아합니다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김치 찌개와 막국수 무척 좋아합니다</a:t>
            </a:r>
            <a:r>
              <a:rPr lang="en-US" altLang="ko-KR" sz="1400" dirty="0"/>
              <a:t>.&lt;/p&gt;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2216415" y="1385173"/>
            <a:ext cx="12700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b="1" dirty="0"/>
              <a:t>mystyle.css</a:t>
            </a:r>
          </a:p>
        </p:txBody>
      </p:sp>
      <p:sp>
        <p:nvSpPr>
          <p:cNvPr id="11" name="자유형 10"/>
          <p:cNvSpPr/>
          <p:nvPr/>
        </p:nvSpPr>
        <p:spPr>
          <a:xfrm>
            <a:off x="276827" y="2493168"/>
            <a:ext cx="504056" cy="1583903"/>
          </a:xfrm>
          <a:custGeom>
            <a:avLst/>
            <a:gdLst>
              <a:gd name="connsiteX0" fmla="*/ 376265 w 376265"/>
              <a:gd name="connsiteY0" fmla="*/ 1905000 h 1905000"/>
              <a:gd name="connsiteX1" fmla="*/ 52415 w 376265"/>
              <a:gd name="connsiteY1" fmla="*/ 1438275 h 1905000"/>
              <a:gd name="connsiteX2" fmla="*/ 14315 w 376265"/>
              <a:gd name="connsiteY2" fmla="*/ 695325 h 1905000"/>
              <a:gd name="connsiteX3" fmla="*/ 195290 w 376265"/>
              <a:gd name="connsiteY3" fmla="*/ 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265" h="1905000">
                <a:moveTo>
                  <a:pt x="376265" y="1905000"/>
                </a:moveTo>
                <a:cubicBezTo>
                  <a:pt x="244502" y="1772443"/>
                  <a:pt x="112740" y="1639887"/>
                  <a:pt x="52415" y="1438275"/>
                </a:cubicBezTo>
                <a:cubicBezTo>
                  <a:pt x="-7910" y="1236662"/>
                  <a:pt x="-9497" y="935037"/>
                  <a:pt x="14315" y="695325"/>
                </a:cubicBezTo>
                <a:cubicBezTo>
                  <a:pt x="38127" y="455613"/>
                  <a:pt x="116708" y="227806"/>
                  <a:pt x="19529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5" name="직사각형 14"/>
          <p:cNvSpPr/>
          <p:nvPr/>
        </p:nvSpPr>
        <p:spPr>
          <a:xfrm>
            <a:off x="557417" y="1662172"/>
            <a:ext cx="5040940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/* mystyle.css */</a:t>
            </a:r>
          </a:p>
          <a:p>
            <a:pPr defTabSz="180000" fontAlgn="base" latinLnBrk="0"/>
            <a:r>
              <a:rPr lang="en-US" altLang="ko-KR" sz="1400" dirty="0"/>
              <a:t>body { background-color : linen; color : </a:t>
            </a:r>
            <a:r>
              <a:rPr lang="en-US" altLang="ko-KR" sz="1400" dirty="0" err="1"/>
              <a:t>blueviolet</a:t>
            </a:r>
            <a:r>
              <a:rPr lang="en-US" altLang="ko-KR" sz="1400" dirty="0"/>
              <a:t>; </a:t>
            </a:r>
          </a:p>
          <a:p>
            <a:pPr defTabSz="180000" fontAlgn="base" latinLnBrk="0"/>
            <a:r>
              <a:rPr lang="en-US" altLang="ko-KR" sz="1400" dirty="0"/>
              <a:t>			margin-left : 30px; margin-right : 30px; }</a:t>
            </a:r>
          </a:p>
          <a:p>
            <a:pPr defTabSz="180000" fontAlgn="base" latinLnBrk="0"/>
            <a:r>
              <a:rPr lang="en-US" altLang="ko-KR" sz="1400" dirty="0"/>
              <a:t>h3 { text-align : center; color : </a:t>
            </a:r>
            <a:r>
              <a:rPr lang="en-US" altLang="ko-KR" sz="1400" dirty="0" err="1"/>
              <a:t>darkred</a:t>
            </a:r>
            <a:r>
              <a:rPr lang="en-US" altLang="ko-KR" sz="1400" dirty="0"/>
              <a:t>; }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344" y="3049418"/>
            <a:ext cx="2802704" cy="293102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F51BB14-0745-5743-A333-C0F0F71CC6E9}"/>
              </a:ext>
            </a:extLst>
          </p:cNvPr>
          <p:cNvSpPr/>
          <p:nvPr/>
        </p:nvSpPr>
        <p:spPr>
          <a:xfrm>
            <a:off x="179512" y="6466586"/>
            <a:ext cx="241738" cy="2402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80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535" y="476672"/>
            <a:ext cx="7773338" cy="873927"/>
          </a:xfrm>
        </p:spPr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규칙 </a:t>
            </a:r>
            <a:r>
              <a:rPr lang="en-US" altLang="ko-KR" dirty="0"/>
              <a:t>– </a:t>
            </a:r>
            <a:r>
              <a:rPr lang="ko-KR" altLang="en-US" dirty="0"/>
              <a:t>스타일 상속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3322" y="1556792"/>
            <a:ext cx="7773339" cy="3888432"/>
          </a:xfrm>
        </p:spPr>
        <p:txBody>
          <a:bodyPr>
            <a:normAutofit/>
          </a:bodyPr>
          <a:lstStyle/>
          <a:p>
            <a:pPr lvl="0"/>
            <a:r>
              <a:rPr lang="en-US" altLang="ko-KR" dirty="0"/>
              <a:t>CSS3 </a:t>
            </a:r>
            <a:r>
              <a:rPr lang="ko-KR" altLang="en-US" dirty="0"/>
              <a:t>스타일은 부모 태그로부터 상속</a:t>
            </a:r>
            <a:endParaRPr lang="en-US" altLang="ko-KR" dirty="0"/>
          </a:p>
          <a:p>
            <a:pPr lvl="1"/>
            <a:r>
              <a:rPr lang="ko-KR" altLang="en-US" dirty="0"/>
              <a:t>부모 태그</a:t>
            </a:r>
            <a:r>
              <a:rPr lang="en-US" altLang="ko-KR" dirty="0"/>
              <a:t>(</a:t>
            </a:r>
            <a:r>
              <a:rPr lang="ko-KR" altLang="en-US" dirty="0"/>
              <a:t>부모 요소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자신을 둘러싸는 태그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&lt;</a:t>
            </a:r>
            <a:r>
              <a:rPr lang="en-US" altLang="ko-KR" dirty="0" err="1"/>
              <a:t>em</a:t>
            </a:r>
            <a:r>
              <a:rPr lang="en-US" altLang="ko-KR" dirty="0"/>
              <a:t>&gt; </a:t>
            </a:r>
            <a:r>
              <a:rPr lang="ko-KR" altLang="en-US" dirty="0"/>
              <a:t>태그의 출력</a:t>
            </a:r>
            <a:endParaRPr lang="en-US" altLang="ko-KR" dirty="0"/>
          </a:p>
          <a:p>
            <a:pPr lvl="3"/>
            <a:r>
              <a:rPr lang="ko-KR" altLang="en-US" dirty="0"/>
              <a:t>글자 크기는 </a:t>
            </a:r>
            <a:r>
              <a:rPr lang="en-US" altLang="ko-KR" dirty="0"/>
              <a:t>25px, </a:t>
            </a:r>
            <a:r>
              <a:rPr lang="ko-KR" altLang="en-US" dirty="0"/>
              <a:t>글자 색은 부모 </a:t>
            </a:r>
            <a:r>
              <a:rPr lang="en-US" altLang="ko-KR" dirty="0"/>
              <a:t>&lt;p&gt; </a:t>
            </a:r>
            <a:r>
              <a:rPr lang="ko-KR" altLang="en-US" dirty="0"/>
              <a:t>태그를 상속받아 </a:t>
            </a:r>
            <a:r>
              <a:rPr lang="en-US" altLang="ko-KR" dirty="0"/>
              <a:t>green</a:t>
            </a:r>
            <a:endParaRPr lang="ko-KR" altLang="en-US" dirty="0"/>
          </a:p>
          <a:p>
            <a:pPr marL="685800" lvl="2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547664" y="2887438"/>
            <a:ext cx="51845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&lt;p style="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color:green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안녕하세요 </a:t>
            </a:r>
          </a:p>
          <a:p>
            <a:pPr marL="190500" defTabSz="180000" fontAlgn="base" latinLnBrk="0"/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600" b="1" kern="0" dirty="0" err="1">
                <a:solidFill>
                  <a:srgbClr val="000000"/>
                </a:solidFill>
                <a:latin typeface="+mj-ea"/>
                <a:ea typeface="+mj-ea"/>
              </a:rPr>
              <a:t>em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 style=“font-size:25px”&gt;</a:t>
            </a:r>
            <a:r>
              <a:rPr lang="ko-KR" altLang="en-US" sz="1600" b="1" kern="0" dirty="0">
                <a:solidFill>
                  <a:srgbClr val="000000"/>
                </a:solidFill>
                <a:latin typeface="+mj-ea"/>
                <a:ea typeface="+mj-ea"/>
              </a:rPr>
              <a:t>자식입니다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&lt;/</a:t>
            </a:r>
            <a:r>
              <a:rPr lang="en-US" altLang="ko-KR" sz="1600" b="1" kern="0" dirty="0" err="1">
                <a:solidFill>
                  <a:srgbClr val="000000"/>
                </a:solidFill>
                <a:latin typeface="+mj-ea"/>
                <a:ea typeface="+mj-ea"/>
              </a:rPr>
              <a:t>em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&lt;/p&gt;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8B698-ABEF-214F-ACDD-135707CCF373}"/>
              </a:ext>
            </a:extLst>
          </p:cNvPr>
          <p:cNvSpPr txBox="1"/>
          <p:nvPr/>
        </p:nvSpPr>
        <p:spPr>
          <a:xfrm>
            <a:off x="1206896" y="4720094"/>
            <a:ext cx="6586189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부모 </a:t>
            </a:r>
            <a:r>
              <a:rPr lang="ko-KR" altLang="en-US" dirty="0" err="1"/>
              <a:t>태그로부터</a:t>
            </a:r>
            <a:r>
              <a:rPr lang="ko-KR" altLang="en-US" dirty="0"/>
              <a:t> 상속</a:t>
            </a:r>
            <a:r>
              <a:rPr lang="en-US" altLang="ko-KR" dirty="0"/>
              <a:t>: </a:t>
            </a:r>
            <a:r>
              <a:rPr lang="ko-KR" altLang="en-US" dirty="0"/>
              <a:t>부모 태그에 정의된 스타일의 영향 해당 영역 내부에 적용된다는 뜻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2C3E37-0D72-8C40-8124-C726945ACBF4}"/>
              </a:ext>
            </a:extLst>
          </p:cNvPr>
          <p:cNvSpPr txBox="1"/>
          <p:nvPr/>
        </p:nvSpPr>
        <p:spPr>
          <a:xfrm>
            <a:off x="4681037" y="2137906"/>
            <a:ext cx="4102405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&lt;p&gt; </a:t>
            </a:r>
            <a:r>
              <a:rPr lang="ko-KR" altLang="en-US" dirty="0"/>
              <a:t>태그와 </a:t>
            </a:r>
            <a:r>
              <a:rPr lang="en-US" altLang="ko-KR" dirty="0"/>
              <a:t>&lt;</a:t>
            </a:r>
            <a:r>
              <a:rPr lang="en-US" altLang="ko-KR" dirty="0" err="1"/>
              <a:t>em</a:t>
            </a:r>
            <a:r>
              <a:rPr lang="en-US" altLang="ko-KR" dirty="0"/>
              <a:t>&gt; </a:t>
            </a:r>
            <a:r>
              <a:rPr lang="ko-KR" altLang="en-US" dirty="0"/>
              <a:t>태그는 부모 </a:t>
            </a:r>
            <a:r>
              <a:rPr lang="ko-KR" altLang="en-US" dirty="0" err="1"/>
              <a:t>자식관계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F4609E-0FF2-DD4B-87A6-DC4CC68FC086}"/>
              </a:ext>
            </a:extLst>
          </p:cNvPr>
          <p:cNvCxnSpPr/>
          <p:nvPr/>
        </p:nvCxnSpPr>
        <p:spPr>
          <a:xfrm flipH="1">
            <a:off x="2051720" y="2487579"/>
            <a:ext cx="2520280" cy="399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263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848" y="2060848"/>
            <a:ext cx="2304256" cy="219510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1839" y="301683"/>
            <a:ext cx="7773338" cy="858224"/>
          </a:xfrm>
        </p:spPr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4–7 </a:t>
            </a:r>
            <a:r>
              <a:rPr lang="ko-KR" altLang="en-US" dirty="0"/>
              <a:t>부모 스타일 상속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29312" y="2060848"/>
            <a:ext cx="4608512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부모 스타일 상속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부모 스타일 상속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&lt;p style="</a:t>
            </a:r>
            <a:r>
              <a:rPr lang="en-US" altLang="ko-KR" sz="1400" b="1" dirty="0" err="1"/>
              <a:t>color:green</a:t>
            </a:r>
            <a:r>
              <a:rPr lang="en-US" altLang="ko-KR" sz="1400" b="1" dirty="0"/>
              <a:t>"&gt;</a:t>
            </a:r>
            <a:r>
              <a:rPr lang="ko-KR" altLang="en-US" sz="1400" b="1" dirty="0"/>
              <a:t>자식 태그는 부모의 스타일을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em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 style="font-size:25px"&gt;</a:t>
            </a:r>
            <a:r>
              <a:rPr lang="ko-KR" altLang="en-US" sz="1400" b="1" dirty="0">
                <a:solidFill>
                  <a:schemeClr val="accent2">
                    <a:lumMod val="75000"/>
                  </a:schemeClr>
                </a:solidFill>
              </a:rPr>
              <a:t>상속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&lt;/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em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&gt;</a:t>
            </a:r>
            <a:r>
              <a:rPr lang="ko-KR" altLang="en-US" sz="1400" b="1" dirty="0"/>
              <a:t>받는다</a:t>
            </a:r>
            <a:r>
              <a:rPr lang="en-US" altLang="ko-KR" sz="1400" b="1" dirty="0"/>
              <a:t>.</a:t>
            </a:r>
          </a:p>
          <a:p>
            <a:pPr defTabSz="180000"/>
            <a:r>
              <a:rPr lang="en-US" altLang="ko-KR" sz="1400" b="1" dirty="0"/>
              <a:t>&lt;/p&gt;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527456" y="4274967"/>
            <a:ext cx="2305039" cy="425705"/>
          </a:xfrm>
          <a:prstGeom prst="wedgeRoundRectCallout">
            <a:avLst>
              <a:gd name="adj1" fmla="val -28965"/>
              <a:gd name="adj2" fmla="val -445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50" dirty="0">
                <a:solidFill>
                  <a:schemeClr val="tx1"/>
                </a:solidFill>
              </a:rPr>
              <a:t>부모</a:t>
            </a:r>
            <a:r>
              <a:rPr lang="en-US" altLang="ko-KR" sz="1050" dirty="0">
                <a:solidFill>
                  <a:schemeClr val="tx1"/>
                </a:solidFill>
              </a:rPr>
              <a:t>(&lt;p&gt;)</a:t>
            </a:r>
            <a:r>
              <a:rPr lang="ko-KR" altLang="en-US" sz="1050" dirty="0">
                <a:solidFill>
                  <a:schemeClr val="tx1"/>
                </a:solidFill>
              </a:rPr>
              <a:t>의 스타일 </a:t>
            </a:r>
            <a:r>
              <a:rPr lang="en-US" altLang="ko-KR" sz="1050" dirty="0">
                <a:solidFill>
                  <a:schemeClr val="tx1"/>
                </a:solidFill>
              </a:rPr>
              <a:t>color: green</a:t>
            </a:r>
            <a:r>
              <a:rPr lang="ko-KR" altLang="en-US" sz="1050" dirty="0">
                <a:solidFill>
                  <a:schemeClr val="tx1"/>
                </a:solidFill>
              </a:rPr>
              <a:t>을 상속받아 초록색으로 출력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5556747" y="3764491"/>
            <a:ext cx="432048" cy="288032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5863602" y="3986935"/>
            <a:ext cx="187947" cy="371570"/>
          </a:xfrm>
          <a:custGeom>
            <a:avLst/>
            <a:gdLst>
              <a:gd name="connsiteX0" fmla="*/ 16497 w 187947"/>
              <a:gd name="connsiteY0" fmla="*/ 342995 h 371570"/>
              <a:gd name="connsiteX1" fmla="*/ 16497 w 187947"/>
              <a:gd name="connsiteY1" fmla="*/ 95 h 371570"/>
              <a:gd name="connsiteX2" fmla="*/ 187947 w 187947"/>
              <a:gd name="connsiteY2" fmla="*/ 371570 h 37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947" h="371570">
                <a:moveTo>
                  <a:pt x="16497" y="342995"/>
                </a:moveTo>
                <a:cubicBezTo>
                  <a:pt x="2209" y="169164"/>
                  <a:pt x="-12078" y="-4667"/>
                  <a:pt x="16497" y="95"/>
                </a:cubicBezTo>
                <a:cubicBezTo>
                  <a:pt x="45072" y="4857"/>
                  <a:pt x="116509" y="188213"/>
                  <a:pt x="187947" y="371570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933568" y="3938919"/>
            <a:ext cx="971572" cy="368954"/>
          </a:xfrm>
          <a:prstGeom prst="wedgeRoundRectCallout">
            <a:avLst>
              <a:gd name="adj1" fmla="val -40110"/>
              <a:gd name="adj2" fmla="val -8621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50" dirty="0">
                <a:solidFill>
                  <a:schemeClr val="tx1"/>
                </a:solidFill>
              </a:rPr>
              <a:t>&lt;</a:t>
            </a:r>
            <a:r>
              <a:rPr lang="en-US" altLang="ko-KR" sz="1050" dirty="0" err="1">
                <a:solidFill>
                  <a:schemeClr val="tx1"/>
                </a:solidFill>
              </a:rPr>
              <a:t>em</a:t>
            </a:r>
            <a:r>
              <a:rPr lang="en-US" altLang="ko-KR" sz="1050" dirty="0">
                <a:solidFill>
                  <a:schemeClr val="tx1"/>
                </a:solidFill>
              </a:rPr>
              <a:t>&gt;</a:t>
            </a:r>
            <a:r>
              <a:rPr lang="ko-KR" altLang="en-US" sz="1050" dirty="0">
                <a:solidFill>
                  <a:schemeClr val="tx1"/>
                </a:solidFill>
              </a:rPr>
              <a:t>은 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050" dirty="0">
                <a:solidFill>
                  <a:schemeClr val="tx1"/>
                </a:solidFill>
              </a:rPr>
              <a:t>&lt;p&gt;</a:t>
            </a:r>
            <a:r>
              <a:rPr lang="ko-KR" altLang="en-US" sz="1050" dirty="0">
                <a:solidFill>
                  <a:schemeClr val="tx1"/>
                </a:solidFill>
              </a:rPr>
              <a:t>의 자식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24675" y="1456489"/>
            <a:ext cx="77768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이 예제는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&lt;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YDVYGOStd11"/>
              </a:rPr>
              <a:t>em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태그가 부모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&lt;p&gt;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태그의 스타일을 상속받는 사례를 보여준다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YDVYGOStd11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18096-127A-6C4D-8029-E2C2C76A97C8}"/>
              </a:ext>
            </a:extLst>
          </p:cNvPr>
          <p:cNvSpPr/>
          <p:nvPr/>
        </p:nvSpPr>
        <p:spPr>
          <a:xfrm>
            <a:off x="179512" y="6466586"/>
            <a:ext cx="241738" cy="2402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04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09131" y="41411"/>
            <a:ext cx="7773338" cy="1285964"/>
          </a:xfrm>
        </p:spPr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규칙 </a:t>
            </a:r>
            <a:r>
              <a:rPr lang="en-US" altLang="ko-KR" dirty="0"/>
              <a:t>– </a:t>
            </a:r>
            <a:r>
              <a:rPr lang="ko-KR" altLang="en-US" dirty="0"/>
              <a:t>스타일 합치기와 </a:t>
            </a:r>
            <a:r>
              <a:rPr lang="ko-KR" altLang="en-US" dirty="0" err="1"/>
              <a:t>오버라이딩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half" idx="1"/>
          </p:nvPr>
        </p:nvSpPr>
        <p:spPr>
          <a:xfrm>
            <a:off x="609600" y="1063075"/>
            <a:ext cx="3886200" cy="1516177"/>
          </a:xfrm>
        </p:spPr>
        <p:txBody>
          <a:bodyPr>
            <a:normAutofit lnSpcReduction="10000"/>
          </a:bodyPr>
          <a:lstStyle/>
          <a:p>
            <a:r>
              <a:rPr lang="ko-KR" altLang="en-US" sz="1800" dirty="0"/>
              <a:t>태그에 적용 가능한 스타일</a:t>
            </a:r>
            <a:endParaRPr lang="en-US" altLang="ko-KR" sz="1800" dirty="0"/>
          </a:p>
          <a:p>
            <a:pPr lvl="1">
              <a:buSzPct val="100000"/>
              <a:buFont typeface="+mj-lt"/>
              <a:buAutoNum type="arabicPeriod"/>
            </a:pPr>
            <a:r>
              <a:rPr lang="ko-KR" altLang="en-US" sz="1600" dirty="0"/>
              <a:t>브라우저의 디폴트 스타일</a:t>
            </a:r>
          </a:p>
          <a:p>
            <a:pPr lvl="1">
              <a:buSzPct val="100000"/>
              <a:buFont typeface="+mj-lt"/>
              <a:buAutoNum type="arabicPeriod"/>
            </a:pPr>
            <a:r>
              <a:rPr lang="ko-KR" altLang="en-US" sz="1600" dirty="0"/>
              <a:t>스타일 시트 파일에 선언된 스타일</a:t>
            </a:r>
          </a:p>
          <a:p>
            <a:pPr lvl="1">
              <a:buSzPct val="100000"/>
              <a:buFont typeface="+mj-lt"/>
              <a:buAutoNum type="arabicPeriod"/>
            </a:pPr>
            <a:r>
              <a:rPr lang="en-US" altLang="ko-KR" sz="1600" dirty="0"/>
              <a:t>&lt;style&gt;&lt;/style&gt; </a:t>
            </a:r>
            <a:r>
              <a:rPr lang="ko-KR" altLang="en-US" sz="1600" dirty="0"/>
              <a:t>태그에 선언된 스타일</a:t>
            </a:r>
          </a:p>
          <a:p>
            <a:pPr lvl="1">
              <a:buSzPct val="100000"/>
              <a:buFont typeface="+mj-lt"/>
              <a:buAutoNum type="arabicPeriod"/>
            </a:pPr>
            <a:r>
              <a:rPr lang="en-US" altLang="ko-KR" sz="1600" dirty="0"/>
              <a:t>style </a:t>
            </a:r>
            <a:r>
              <a:rPr lang="ko-KR" altLang="en-US" sz="1600" dirty="0"/>
              <a:t>속성에 선언된 스타일</a:t>
            </a:r>
          </a:p>
        </p:txBody>
      </p:sp>
      <p:sp>
        <p:nvSpPr>
          <p:cNvPr id="19" name="내용 개체 틀 18"/>
          <p:cNvSpPr>
            <a:spLocks noGrp="1"/>
          </p:cNvSpPr>
          <p:nvPr>
            <p:ph sz="half" idx="2"/>
          </p:nvPr>
        </p:nvSpPr>
        <p:spPr>
          <a:xfrm>
            <a:off x="4786511" y="1075555"/>
            <a:ext cx="3886200" cy="1354758"/>
          </a:xfrm>
        </p:spPr>
        <p:txBody>
          <a:bodyPr>
            <a:normAutofit lnSpcReduction="10000"/>
          </a:bodyPr>
          <a:lstStyle/>
          <a:p>
            <a:r>
              <a:rPr lang="ko-KR" altLang="en-US" sz="1800" dirty="0"/>
              <a:t>스타일 합치기</a:t>
            </a:r>
            <a:r>
              <a:rPr lang="en-US" altLang="ko-KR" sz="1800" dirty="0"/>
              <a:t>(cascading)</a:t>
            </a:r>
            <a:r>
              <a:rPr lang="ko-KR" altLang="en-US" sz="1800" dirty="0"/>
              <a:t>와 </a:t>
            </a:r>
            <a:r>
              <a:rPr lang="ko-KR" altLang="en-US" sz="1800" dirty="0" err="1"/>
              <a:t>오버라이딩</a:t>
            </a:r>
            <a:r>
              <a:rPr lang="en-US" altLang="ko-KR" sz="1800" dirty="0"/>
              <a:t>(overriding)</a:t>
            </a:r>
            <a:r>
              <a:rPr lang="ko-KR" altLang="en-US" sz="1800" dirty="0"/>
              <a:t>이란</a:t>
            </a:r>
            <a:r>
              <a:rPr lang="en-US" altLang="ko-KR" sz="1800" dirty="0"/>
              <a:t>?</a:t>
            </a:r>
            <a:endParaRPr lang="ko-KR" altLang="en-US" sz="1800" dirty="0"/>
          </a:p>
          <a:p>
            <a:pPr lvl="1"/>
            <a:r>
              <a:rPr lang="ko-KR" altLang="en-US" sz="1600" dirty="0"/>
              <a:t>태그에 적용되는 모든 스타일이 합쳐지고</a:t>
            </a:r>
            <a:r>
              <a:rPr lang="en-US" altLang="ko-KR" sz="1600" dirty="0"/>
              <a:t>, </a:t>
            </a:r>
            <a:r>
              <a:rPr lang="ko-KR" altLang="en-US" sz="1600" dirty="0"/>
              <a:t>동일한 스타일은 순위가 높은 스타일이 우선 적용되는 규칙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259632" y="2852936"/>
            <a:ext cx="7416824" cy="3744416"/>
            <a:chOff x="1259632" y="2852936"/>
            <a:chExt cx="7416824" cy="3744416"/>
          </a:xfrm>
        </p:grpSpPr>
        <p:sp>
          <p:nvSpPr>
            <p:cNvPr id="36" name="아래쪽 화살표 35"/>
            <p:cNvSpPr/>
            <p:nvPr/>
          </p:nvSpPr>
          <p:spPr>
            <a:xfrm>
              <a:off x="5112094" y="3203003"/>
              <a:ext cx="189637" cy="3044282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653317" y="4654877"/>
              <a:ext cx="3142819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 fontAlgn="base" latinLnBrk="0"/>
              <a:r>
                <a:rPr lang="en-US" altLang="ko-KR" sz="1200" dirty="0"/>
                <a:t>&lt;style&gt;</a:t>
              </a:r>
              <a:endParaRPr lang="ko-KR" altLang="en-US" sz="1200" dirty="0"/>
            </a:p>
            <a:p>
              <a:pPr defTabSz="180000" fontAlgn="base" latinLnBrk="0"/>
              <a:r>
                <a:rPr lang="en-US" altLang="ko-KR" sz="1200" b="1" dirty="0"/>
                <a:t>p</a:t>
              </a:r>
              <a:r>
                <a:rPr lang="ko-KR" altLang="en-US" sz="1200" b="1" dirty="0"/>
                <a:t> </a:t>
              </a:r>
              <a:r>
                <a:rPr lang="en-US" altLang="ko-KR" sz="1200" b="1" dirty="0"/>
                <a:t>{ color : blue;  </a:t>
              </a:r>
              <a:r>
                <a:rPr lang="en-US" altLang="ko-KR" sz="1200" strike="sngStrik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font-size : 12px;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200" b="1" dirty="0"/>
                <a:t>}</a:t>
              </a:r>
            </a:p>
            <a:p>
              <a:pPr defTabSz="180000" fontAlgn="base" latinLnBrk="0"/>
              <a:r>
                <a:rPr lang="en-US" altLang="ko-KR" sz="1200" dirty="0"/>
                <a:t>&lt;/style&gt;</a:t>
              </a:r>
              <a:endParaRPr lang="ko-KR" altLang="en-US" sz="1200" dirty="0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3088635" y="3331974"/>
              <a:ext cx="2707501" cy="30646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txBody>
            <a:bodyPr wrap="square">
              <a:spAutoFit/>
            </a:bodyPr>
            <a:lstStyle/>
            <a:p>
              <a:pPr fontAlgn="base" latinLnBrk="0"/>
              <a:r>
                <a:rPr lang="en-US" altLang="ko-KR" sz="1200" b="1" dirty="0"/>
                <a:t>p { </a:t>
              </a:r>
              <a:r>
                <a:rPr lang="en-US" altLang="ko-KR" sz="1200" strike="sngStrik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color : black;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</a:t>
              </a:r>
              <a:r>
                <a:rPr lang="en-US" altLang="ko-KR" sz="1200" strike="sngStrik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font-size : 16px;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200" b="1" dirty="0"/>
                <a:t>}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336971" y="3331974"/>
              <a:ext cx="18325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브라우저 디폴트 스타일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882203" y="4016097"/>
              <a:ext cx="2913933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200" b="1" dirty="0"/>
                <a:t>p</a:t>
              </a:r>
              <a:r>
                <a:rPr lang="en-US" altLang="ko-KR" sz="1200" dirty="0"/>
                <a:t> { </a:t>
              </a:r>
              <a:r>
                <a:rPr lang="en-US" altLang="ko-KR" sz="1200" b="1" dirty="0"/>
                <a:t>background : </a:t>
              </a:r>
              <a:r>
                <a:rPr lang="en-US" altLang="ko-KR" sz="1200" b="1" dirty="0" err="1"/>
                <a:t>mistyrose</a:t>
              </a:r>
              <a:r>
                <a:rPr lang="en-US" altLang="ko-KR" sz="1200" b="1" dirty="0"/>
                <a:t>; </a:t>
              </a:r>
              <a:r>
                <a:rPr lang="en-US" altLang="ko-KR" sz="1200" dirty="0"/>
                <a:t>}</a:t>
              </a:r>
              <a:endParaRPr lang="ko-KR" altLang="en-US" sz="1200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336971" y="4015175"/>
              <a:ext cx="97494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external.css</a:t>
              </a:r>
              <a:endParaRPr lang="ko-KR" altLang="en-US" sz="1200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231504" y="5693347"/>
              <a:ext cx="3564632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 fontAlgn="base" latinLnBrk="0"/>
              <a:r>
                <a:rPr lang="en-US" altLang="ko-KR" sz="1200" b="1" dirty="0"/>
                <a:t>&lt;p style="font-size: 25px"</a:t>
              </a:r>
              <a:r>
                <a:rPr lang="en-US" altLang="ko-KR" sz="1200" dirty="0"/>
                <a:t>&gt;</a:t>
              </a:r>
              <a:r>
                <a:rPr lang="ko-KR" altLang="en-US" sz="1200" dirty="0"/>
                <a:t>안녕하세요</a:t>
              </a:r>
              <a:r>
                <a:rPr lang="en-US" altLang="ko-KR" sz="1200" b="1" dirty="0"/>
                <a:t>&lt;/p&gt;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336971" y="4839542"/>
              <a:ext cx="7152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&lt;style&gt;</a:t>
              </a:r>
              <a:endParaRPr lang="ko-KR" altLang="en-US" sz="12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336971" y="5645872"/>
              <a:ext cx="88517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style </a:t>
              </a:r>
              <a:r>
                <a:rPr lang="ko-KR" altLang="en-US" sz="1200" dirty="0"/>
                <a:t>속성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968284" y="6265729"/>
              <a:ext cx="10438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00B050"/>
                  </a:solidFill>
                </a:rPr>
                <a:t>우선</a:t>
              </a:r>
              <a:r>
                <a:rPr lang="en-US" altLang="ko-KR" sz="1000" dirty="0">
                  <a:solidFill>
                    <a:srgbClr val="00B050"/>
                  </a:solidFill>
                </a:rPr>
                <a:t> </a:t>
              </a:r>
              <a:r>
                <a:rPr lang="ko-KR" altLang="en-US" sz="1000" dirty="0">
                  <a:solidFill>
                    <a:srgbClr val="00B050"/>
                  </a:solidFill>
                </a:rPr>
                <a:t>순위 높음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931529" y="2918759"/>
              <a:ext cx="10438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00B050"/>
                  </a:solidFill>
                </a:rPr>
                <a:t>우선</a:t>
              </a:r>
              <a:r>
                <a:rPr lang="en-US" altLang="ko-KR" sz="1000" dirty="0">
                  <a:solidFill>
                    <a:srgbClr val="00B050"/>
                  </a:solidFill>
                </a:rPr>
                <a:t> </a:t>
              </a:r>
              <a:r>
                <a:rPr lang="ko-KR" altLang="en-US" sz="1000" dirty="0">
                  <a:solidFill>
                    <a:srgbClr val="00B050"/>
                  </a:solidFill>
                </a:rPr>
                <a:t>순위 낮음</a:t>
              </a:r>
            </a:p>
          </p:txBody>
        </p:sp>
        <p:sp>
          <p:nvSpPr>
            <p:cNvPr id="41" name="타원 40"/>
            <p:cNvSpPr/>
            <p:nvPr/>
          </p:nvSpPr>
          <p:spPr>
            <a:xfrm>
              <a:off x="3088635" y="5693346"/>
              <a:ext cx="1094543" cy="276999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2987825" y="4835088"/>
              <a:ext cx="864096" cy="276999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3220075" y="4015174"/>
              <a:ext cx="2204933" cy="276999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259632" y="2852936"/>
              <a:ext cx="4824536" cy="3744416"/>
            </a:xfrm>
            <a:prstGeom prst="roundRect">
              <a:avLst>
                <a:gd name="adj" fmla="val 3175"/>
              </a:avLst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오른쪽 화살표 45"/>
            <p:cNvSpPr/>
            <p:nvPr/>
          </p:nvSpPr>
          <p:spPr>
            <a:xfrm>
              <a:off x="6129996" y="4571773"/>
              <a:ext cx="531300" cy="21961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자유형 1"/>
            <p:cNvSpPr/>
            <p:nvPr/>
          </p:nvSpPr>
          <p:spPr>
            <a:xfrm>
              <a:off x="2753990" y="3534122"/>
              <a:ext cx="703957" cy="1390650"/>
            </a:xfrm>
            <a:custGeom>
              <a:avLst/>
              <a:gdLst>
                <a:gd name="connsiteX0" fmla="*/ 265807 w 703957"/>
                <a:gd name="connsiteY0" fmla="*/ 1390650 h 1390650"/>
                <a:gd name="connsiteX1" fmla="*/ 18157 w 703957"/>
                <a:gd name="connsiteY1" fmla="*/ 657225 h 1390650"/>
                <a:gd name="connsiteX2" fmla="*/ 703957 w 703957"/>
                <a:gd name="connsiteY2" fmla="*/ 0 h 13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3957" h="1390650">
                  <a:moveTo>
                    <a:pt x="265807" y="1390650"/>
                  </a:moveTo>
                  <a:cubicBezTo>
                    <a:pt x="105469" y="1139825"/>
                    <a:pt x="-54868" y="889000"/>
                    <a:pt x="18157" y="657225"/>
                  </a:cubicBezTo>
                  <a:cubicBezTo>
                    <a:pt x="91182" y="425450"/>
                    <a:pt x="397569" y="212725"/>
                    <a:pt x="703957" y="0"/>
                  </a:cubicBezTo>
                </a:path>
              </a:pathLst>
            </a:custGeom>
            <a:noFill/>
            <a:ln w="19050">
              <a:solidFill>
                <a:schemeClr val="accent2">
                  <a:lumMod val="75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자유형 4"/>
            <p:cNvSpPr/>
            <p:nvPr/>
          </p:nvSpPr>
          <p:spPr>
            <a:xfrm>
              <a:off x="3991347" y="5010497"/>
              <a:ext cx="750657" cy="723900"/>
            </a:xfrm>
            <a:custGeom>
              <a:avLst/>
              <a:gdLst>
                <a:gd name="connsiteX0" fmla="*/ 0 w 750657"/>
                <a:gd name="connsiteY0" fmla="*/ 723900 h 723900"/>
                <a:gd name="connsiteX1" fmla="*/ 714375 w 750657"/>
                <a:gd name="connsiteY1" fmla="*/ 266700 h 723900"/>
                <a:gd name="connsiteX2" fmla="*/ 581025 w 750657"/>
                <a:gd name="connsiteY2" fmla="*/ 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657" h="723900">
                  <a:moveTo>
                    <a:pt x="0" y="723900"/>
                  </a:moveTo>
                  <a:cubicBezTo>
                    <a:pt x="308769" y="555625"/>
                    <a:pt x="617538" y="387350"/>
                    <a:pt x="714375" y="266700"/>
                  </a:cubicBezTo>
                  <a:cubicBezTo>
                    <a:pt x="811212" y="146050"/>
                    <a:pt x="696118" y="73025"/>
                    <a:pt x="581025" y="0"/>
                  </a:cubicBezTo>
                </a:path>
              </a:pathLst>
            </a:custGeom>
            <a:noFill/>
            <a:ln w="19050">
              <a:solidFill>
                <a:schemeClr val="accent2">
                  <a:lumMod val="75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>
              <a:off x="4562847" y="3543647"/>
              <a:ext cx="1199077" cy="1419225"/>
            </a:xfrm>
            <a:custGeom>
              <a:avLst/>
              <a:gdLst>
                <a:gd name="connsiteX0" fmla="*/ 0 w 1199077"/>
                <a:gd name="connsiteY0" fmla="*/ 1419225 h 1419225"/>
                <a:gd name="connsiteX1" fmla="*/ 1190625 w 1199077"/>
                <a:gd name="connsiteY1" fmla="*/ 742950 h 1419225"/>
                <a:gd name="connsiteX2" fmla="*/ 438150 w 1199077"/>
                <a:gd name="connsiteY2" fmla="*/ 0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9077" h="1419225">
                  <a:moveTo>
                    <a:pt x="0" y="1419225"/>
                  </a:moveTo>
                  <a:cubicBezTo>
                    <a:pt x="558800" y="1199356"/>
                    <a:pt x="1117600" y="979487"/>
                    <a:pt x="1190625" y="742950"/>
                  </a:cubicBezTo>
                  <a:cubicBezTo>
                    <a:pt x="1263650" y="506412"/>
                    <a:pt x="850900" y="253206"/>
                    <a:pt x="438150" y="0"/>
                  </a:cubicBezTo>
                </a:path>
              </a:pathLst>
            </a:custGeom>
            <a:noFill/>
            <a:ln w="19050">
              <a:solidFill>
                <a:schemeClr val="accent2">
                  <a:lumMod val="75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729611" y="4383527"/>
              <a:ext cx="1872208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dirty="0"/>
                <a:t>background: </a:t>
              </a:r>
              <a:r>
                <a:rPr lang="en-US" altLang="ko-KR" sz="1200" dirty="0" err="1"/>
                <a:t>mistyrose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dirty="0"/>
                <a:t>color : blue;</a:t>
              </a:r>
            </a:p>
            <a:p>
              <a:pPr defTabSz="180000"/>
              <a:r>
                <a:rPr lang="en-US" altLang="ko-KR" sz="1200" dirty="0"/>
                <a:t>font-size : 25px;</a:t>
              </a:r>
              <a:endParaRPr lang="ko-KR" altLang="en-US" sz="12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732240" y="3861048"/>
              <a:ext cx="194421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80000" fontAlgn="base" latinLnBrk="0"/>
              <a:r>
                <a:rPr lang="en-US" altLang="ko-KR" sz="1200" dirty="0">
                  <a:solidFill>
                    <a:srgbClr val="FF0000"/>
                  </a:solidFill>
                </a:rPr>
                <a:t>&lt;p&gt;</a:t>
              </a:r>
              <a:r>
                <a:rPr lang="ko-KR" altLang="en-US" sz="1200" dirty="0">
                  <a:solidFill>
                    <a:srgbClr val="FF0000"/>
                  </a:solidFill>
                </a:rPr>
                <a:t>안녕하세요</a:t>
              </a:r>
              <a:r>
                <a:rPr lang="en-US" altLang="ko-KR" sz="1200" dirty="0">
                  <a:solidFill>
                    <a:srgbClr val="FF0000"/>
                  </a:solidFill>
                </a:rPr>
                <a:t>&lt;/p&gt;</a:t>
              </a:r>
              <a:r>
                <a:rPr lang="ko-KR" altLang="en-US" sz="1200" dirty="0">
                  <a:solidFill>
                    <a:srgbClr val="FF0000"/>
                  </a:solidFill>
                </a:rPr>
                <a:t>의</a:t>
              </a:r>
              <a:endParaRPr lang="en-US" altLang="ko-KR" sz="1200" dirty="0">
                <a:solidFill>
                  <a:srgbClr val="FF0000"/>
                </a:solidFill>
              </a:endParaRPr>
            </a:p>
            <a:p>
              <a:pPr defTabSz="180000" fontAlgn="base" latinLnBrk="0"/>
              <a:r>
                <a:rPr lang="ko-KR" altLang="en-US" sz="1200" dirty="0">
                  <a:solidFill>
                    <a:srgbClr val="FF0000"/>
                  </a:solidFill>
                </a:rPr>
                <a:t>    최종 스타일 시트</a:t>
              </a:r>
              <a:endParaRPr lang="en-US" altLang="ko-KR" sz="12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4107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55373" y="1178105"/>
            <a:ext cx="4320480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스타일 합치기 및 </a:t>
            </a:r>
            <a:r>
              <a:rPr lang="ko-KR" altLang="en-US" sz="1200" dirty="0" err="1"/>
              <a:t>오버라이딩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b="1" dirty="0"/>
              <a:t>&lt;link </a:t>
            </a:r>
            <a:r>
              <a:rPr lang="en-US" altLang="ko-KR" sz="1200" dirty="0"/>
              <a:t>type="text/</a:t>
            </a:r>
            <a:r>
              <a:rPr lang="en-US" altLang="ko-KR" sz="1200" dirty="0" err="1"/>
              <a:t>css</a:t>
            </a:r>
            <a:r>
              <a:rPr lang="en-US" altLang="ko-KR" sz="1200" dirty="0"/>
              <a:t>" </a:t>
            </a:r>
            <a:r>
              <a:rPr lang="en-US" altLang="ko-KR" sz="1200" dirty="0" err="1"/>
              <a:t>rel</a:t>
            </a:r>
            <a:r>
              <a:rPr lang="en-US" altLang="ko-KR" sz="1200" dirty="0"/>
              <a:t>="stylesheet"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</a:t>
            </a:r>
            <a:r>
              <a:rPr lang="en-US" altLang="ko-KR" sz="1200" b="1" dirty="0"/>
              <a:t>external.css</a:t>
            </a:r>
            <a:r>
              <a:rPr lang="en-US" altLang="ko-KR" sz="1200" dirty="0"/>
              <a:t>"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p { color : blue; font-size : 12px; 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&lt;h3&gt;p </a:t>
            </a:r>
            <a:r>
              <a:rPr lang="ko-KR" altLang="en-US" sz="1200" dirty="0"/>
              <a:t>태그에 중첩된 스타일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&lt;p&gt;Hello, students!&lt;/p&gt;</a:t>
            </a:r>
          </a:p>
          <a:p>
            <a:pPr defTabSz="180000"/>
            <a:r>
              <a:rPr lang="en-US" altLang="ko-KR" sz="1200" b="1" dirty="0"/>
              <a:t>&lt;p style="font-size:25px"</a:t>
            </a:r>
            <a:r>
              <a:rPr lang="en-US" altLang="ko-KR" sz="1200" dirty="0"/>
              <a:t>&gt;</a:t>
            </a:r>
            <a:r>
              <a:rPr lang="ko-KR" altLang="en-US" sz="1200" dirty="0"/>
              <a:t>안녕하세요 교수님</a:t>
            </a:r>
            <a:r>
              <a:rPr lang="en-US" altLang="ko-KR" sz="1200" dirty="0"/>
              <a:t>!</a:t>
            </a:r>
            <a:r>
              <a:rPr lang="en-US" altLang="ko-KR" sz="1200" b="1" dirty="0"/>
              <a:t>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767" y="3861048"/>
            <a:ext cx="2586291" cy="285853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5973763" y="228600"/>
            <a:ext cx="3170237" cy="679450"/>
          </a:xfrm>
        </p:spPr>
        <p:txBody>
          <a:bodyPr>
            <a:noAutofit/>
          </a:bodyPr>
          <a:lstStyle/>
          <a:p>
            <a:pPr fontAlgn="base"/>
            <a:r>
              <a:rPr lang="ko-KR" altLang="en-US" sz="2400" dirty="0"/>
              <a:t>예제 </a:t>
            </a:r>
            <a:r>
              <a:rPr lang="en-US" altLang="ko-KR" sz="2400" dirty="0"/>
              <a:t>4–8 </a:t>
            </a:r>
            <a:r>
              <a:rPr lang="ko-KR" altLang="en-US" sz="2400" dirty="0"/>
              <a:t>여러 스타일 시트가 중첩되는 경우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555374" y="418306"/>
            <a:ext cx="2545553" cy="3064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/>
              <a:t>p { background : </a:t>
            </a:r>
            <a:r>
              <a:rPr lang="en-US" altLang="ko-KR" sz="1200" b="1" dirty="0" err="1"/>
              <a:t>mistyrose</a:t>
            </a:r>
            <a:r>
              <a:rPr lang="en-US" altLang="ko-KR" sz="1200" b="1" dirty="0"/>
              <a:t>; }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14595" y="141307"/>
            <a:ext cx="974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external.css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547039" y="887862"/>
            <a:ext cx="955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HTML </a:t>
            </a:r>
            <a:r>
              <a:rPr lang="ko-KR" altLang="en-US" sz="1200" dirty="0"/>
              <a:t>파일</a:t>
            </a:r>
          </a:p>
        </p:txBody>
      </p:sp>
      <p:sp>
        <p:nvSpPr>
          <p:cNvPr id="15" name="자유형 14"/>
          <p:cNvSpPr/>
          <p:nvPr/>
        </p:nvSpPr>
        <p:spPr>
          <a:xfrm>
            <a:off x="364624" y="638598"/>
            <a:ext cx="319766" cy="5022650"/>
          </a:xfrm>
          <a:custGeom>
            <a:avLst/>
            <a:gdLst>
              <a:gd name="connsiteX0" fmla="*/ 232831 w 362860"/>
              <a:gd name="connsiteY0" fmla="*/ 0 h 4295164"/>
              <a:gd name="connsiteX1" fmla="*/ 23106 w 362860"/>
              <a:gd name="connsiteY1" fmla="*/ 436228 h 4295164"/>
              <a:gd name="connsiteX2" fmla="*/ 10522 w 362860"/>
              <a:gd name="connsiteY2" fmla="*/ 2122415 h 4295164"/>
              <a:gd name="connsiteX3" fmla="*/ 69245 w 362860"/>
              <a:gd name="connsiteY3" fmla="*/ 3884103 h 4295164"/>
              <a:gd name="connsiteX4" fmla="*/ 362860 w 362860"/>
              <a:gd name="connsiteY4" fmla="*/ 4295164 h 429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860" h="4295164">
                <a:moveTo>
                  <a:pt x="232831" y="0"/>
                </a:moveTo>
                <a:cubicBezTo>
                  <a:pt x="146494" y="41246"/>
                  <a:pt x="60158" y="82492"/>
                  <a:pt x="23106" y="436228"/>
                </a:cubicBezTo>
                <a:cubicBezTo>
                  <a:pt x="-13946" y="789964"/>
                  <a:pt x="2832" y="1547769"/>
                  <a:pt x="10522" y="2122415"/>
                </a:cubicBezTo>
                <a:cubicBezTo>
                  <a:pt x="18212" y="2697061"/>
                  <a:pt x="10522" y="3521978"/>
                  <a:pt x="69245" y="3884103"/>
                </a:cubicBezTo>
                <a:cubicBezTo>
                  <a:pt x="127968" y="4246228"/>
                  <a:pt x="245414" y="4270696"/>
                  <a:pt x="362860" y="4295164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480021" y="2261869"/>
            <a:ext cx="204367" cy="3255363"/>
          </a:xfrm>
          <a:custGeom>
            <a:avLst/>
            <a:gdLst>
              <a:gd name="connsiteX0" fmla="*/ 146794 w 222295"/>
              <a:gd name="connsiteY0" fmla="*/ 0 h 2684477"/>
              <a:gd name="connsiteX1" fmla="*/ 4181 w 222295"/>
              <a:gd name="connsiteY1" fmla="*/ 658536 h 2684477"/>
              <a:gd name="connsiteX2" fmla="*/ 54515 w 222295"/>
              <a:gd name="connsiteY2" fmla="*/ 2160165 h 2684477"/>
              <a:gd name="connsiteX3" fmla="*/ 222295 w 222295"/>
              <a:gd name="connsiteY3" fmla="*/ 2684477 h 2684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95" h="2684477">
                <a:moveTo>
                  <a:pt x="146794" y="0"/>
                </a:moveTo>
                <a:cubicBezTo>
                  <a:pt x="83177" y="149254"/>
                  <a:pt x="19561" y="298509"/>
                  <a:pt x="4181" y="658536"/>
                </a:cubicBezTo>
                <a:cubicBezTo>
                  <a:pt x="-11199" y="1018563"/>
                  <a:pt x="18163" y="1822508"/>
                  <a:pt x="54515" y="2160165"/>
                </a:cubicBezTo>
                <a:cubicBezTo>
                  <a:pt x="90867" y="2497822"/>
                  <a:pt x="194332" y="2600587"/>
                  <a:pt x="222295" y="2684477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3100927" y="548680"/>
            <a:ext cx="4207377" cy="5274732"/>
          </a:xfrm>
          <a:custGeom>
            <a:avLst/>
            <a:gdLst>
              <a:gd name="connsiteX0" fmla="*/ 0 w 3796889"/>
              <a:gd name="connsiteY0" fmla="*/ 3305 h 5070256"/>
              <a:gd name="connsiteX1" fmla="*/ 3192011 w 3796889"/>
              <a:gd name="connsiteY1" fmla="*/ 821232 h 5070256"/>
              <a:gd name="connsiteX2" fmla="*/ 3791824 w 3796889"/>
              <a:gd name="connsiteY2" fmla="*/ 5070256 h 507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96889" h="5070256">
                <a:moveTo>
                  <a:pt x="0" y="3305"/>
                </a:moveTo>
                <a:cubicBezTo>
                  <a:pt x="1280020" y="-9978"/>
                  <a:pt x="2560040" y="-23260"/>
                  <a:pt x="3192011" y="821232"/>
                </a:cubicBezTo>
                <a:cubicBezTo>
                  <a:pt x="3823982" y="1665724"/>
                  <a:pt x="3807903" y="3367990"/>
                  <a:pt x="3791824" y="5070256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4355000" y="3505734"/>
            <a:ext cx="2593264" cy="2299530"/>
          </a:xfrm>
          <a:custGeom>
            <a:avLst/>
            <a:gdLst>
              <a:gd name="connsiteX0" fmla="*/ 0 w 3207571"/>
              <a:gd name="connsiteY0" fmla="*/ 0 h 3410125"/>
              <a:gd name="connsiteX1" fmla="*/ 2705449 w 3207571"/>
              <a:gd name="connsiteY1" fmla="*/ 666925 h 3410125"/>
              <a:gd name="connsiteX2" fmla="*/ 3200400 w 3207571"/>
              <a:gd name="connsiteY2" fmla="*/ 3410125 h 341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7571" h="3410125">
                <a:moveTo>
                  <a:pt x="0" y="0"/>
                </a:moveTo>
                <a:cubicBezTo>
                  <a:pt x="1086024" y="49285"/>
                  <a:pt x="2172049" y="98571"/>
                  <a:pt x="2705449" y="666925"/>
                </a:cubicBezTo>
                <a:cubicBezTo>
                  <a:pt x="3238849" y="1235279"/>
                  <a:pt x="3219624" y="2322702"/>
                  <a:pt x="3200400" y="3410125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684389" y="5296957"/>
            <a:ext cx="1636721" cy="569429"/>
          </a:xfrm>
          <a:prstGeom prst="wedgeRoundRectCallout">
            <a:avLst>
              <a:gd name="adj1" fmla="val -26458"/>
              <a:gd name="adj2" fmla="val -4530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00" dirty="0">
                <a:solidFill>
                  <a:schemeClr val="tx1"/>
                </a:solidFill>
              </a:rPr>
              <a:t>background : </a:t>
            </a:r>
            <a:r>
              <a:rPr lang="en-US" altLang="ko-KR" sz="1000" dirty="0" err="1">
                <a:solidFill>
                  <a:schemeClr val="tx1"/>
                </a:solidFill>
              </a:rPr>
              <a:t>mistyrose</a:t>
            </a:r>
            <a:r>
              <a:rPr lang="en-US" altLang="ko-KR" sz="1000" dirty="0">
                <a:solidFill>
                  <a:schemeClr val="tx1"/>
                </a:solidFill>
              </a:rPr>
              <a:t>;</a:t>
            </a:r>
          </a:p>
          <a:p>
            <a:pPr defTabSz="180000"/>
            <a:r>
              <a:rPr lang="en-US" altLang="ko-KR" sz="1000" dirty="0">
                <a:solidFill>
                  <a:schemeClr val="tx1"/>
                </a:solidFill>
              </a:rPr>
              <a:t>color : blue;</a:t>
            </a:r>
          </a:p>
          <a:p>
            <a:pPr defTabSz="180000"/>
            <a:r>
              <a:rPr lang="en-US" altLang="ko-KR" sz="1000" dirty="0">
                <a:solidFill>
                  <a:schemeClr val="tx1"/>
                </a:solidFill>
              </a:rPr>
              <a:t>font-size : 12px;</a:t>
            </a: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6576038" y="5805264"/>
            <a:ext cx="1621256" cy="539769"/>
          </a:xfrm>
          <a:prstGeom prst="wedgeRoundRectCallout">
            <a:avLst>
              <a:gd name="adj1" fmla="val -14782"/>
              <a:gd name="adj2" fmla="val -4915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00" dirty="0">
                <a:solidFill>
                  <a:schemeClr val="tx1"/>
                </a:solidFill>
              </a:rPr>
              <a:t>background : </a:t>
            </a:r>
            <a:r>
              <a:rPr lang="en-US" altLang="ko-KR" sz="1000" dirty="0" err="1">
                <a:solidFill>
                  <a:schemeClr val="tx1"/>
                </a:solidFill>
              </a:rPr>
              <a:t>mistyrose</a:t>
            </a:r>
            <a:r>
              <a:rPr lang="en-US" altLang="ko-KR" sz="1000" dirty="0">
                <a:solidFill>
                  <a:schemeClr val="tx1"/>
                </a:solidFill>
              </a:rPr>
              <a:t>;</a:t>
            </a:r>
          </a:p>
          <a:p>
            <a:pPr defTabSz="180000"/>
            <a:r>
              <a:rPr lang="en-US" altLang="ko-KR" sz="1000" dirty="0">
                <a:solidFill>
                  <a:schemeClr val="tx1"/>
                </a:solidFill>
              </a:rPr>
              <a:t>color : blue;</a:t>
            </a:r>
          </a:p>
          <a:p>
            <a:pPr defTabSz="180000"/>
            <a:r>
              <a:rPr lang="en-US" altLang="ko-KR" sz="1000" dirty="0">
                <a:solidFill>
                  <a:schemeClr val="tx1"/>
                </a:solidFill>
              </a:rPr>
              <a:t>font-size : 25px;</a:t>
            </a:r>
          </a:p>
        </p:txBody>
      </p:sp>
      <p:cxnSp>
        <p:nvCxnSpPr>
          <p:cNvPr id="25" name="직선 화살표 연결선 24"/>
          <p:cNvCxnSpPr>
            <a:stCxn id="18" idx="1"/>
          </p:cNvCxnSpPr>
          <p:nvPr/>
        </p:nvCxnSpPr>
        <p:spPr>
          <a:xfrm flipH="1">
            <a:off x="5914666" y="6075149"/>
            <a:ext cx="661372" cy="18147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7" idx="3"/>
          </p:cNvCxnSpPr>
          <p:nvPr/>
        </p:nvCxnSpPr>
        <p:spPr>
          <a:xfrm flipV="1">
            <a:off x="2321110" y="5581671"/>
            <a:ext cx="968977" cy="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7020273" y="1347443"/>
            <a:ext cx="2160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다음은 </a:t>
            </a:r>
            <a:r>
              <a:rPr lang="en-US" altLang="ko-KR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&lt;p&gt; </a:t>
            </a:r>
            <a:r>
              <a:rPr lang="ko-KR" altLang="en-US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태그에 </a:t>
            </a:r>
            <a:endParaRPr lang="en-US" altLang="ko-KR" sz="1200" kern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algn="just" fontAlgn="base"/>
            <a:r>
              <a:rPr lang="ko-KR" altLang="en-US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여러 스타일</a:t>
            </a:r>
            <a:endParaRPr lang="en-US" altLang="ko-KR" sz="1200" kern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algn="just" fontAlgn="base"/>
            <a:r>
              <a:rPr lang="ko-KR" altLang="en-US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시트가 중첩된 경우이다</a:t>
            </a:r>
            <a:r>
              <a:rPr lang="en-US" altLang="ko-KR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</a:p>
          <a:p>
            <a:pPr algn="just" fontAlgn="base"/>
            <a:r>
              <a:rPr lang="ko-KR" altLang="en-US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출력되는 모양을 예측해보라</a:t>
            </a:r>
            <a:r>
              <a:rPr lang="en-US" altLang="ko-KR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200" kern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3214454" y="2255444"/>
            <a:ext cx="3913156" cy="3549820"/>
          </a:xfrm>
          <a:custGeom>
            <a:avLst/>
            <a:gdLst>
              <a:gd name="connsiteX0" fmla="*/ 0 w 3207571"/>
              <a:gd name="connsiteY0" fmla="*/ 0 h 3410125"/>
              <a:gd name="connsiteX1" fmla="*/ 2705449 w 3207571"/>
              <a:gd name="connsiteY1" fmla="*/ 666925 h 3410125"/>
              <a:gd name="connsiteX2" fmla="*/ 3200400 w 3207571"/>
              <a:gd name="connsiteY2" fmla="*/ 3410125 h 341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7571" h="3410125">
                <a:moveTo>
                  <a:pt x="0" y="0"/>
                </a:moveTo>
                <a:cubicBezTo>
                  <a:pt x="1086024" y="49285"/>
                  <a:pt x="2172049" y="98571"/>
                  <a:pt x="2705449" y="666925"/>
                </a:cubicBezTo>
                <a:cubicBezTo>
                  <a:pt x="3238849" y="1235279"/>
                  <a:pt x="3219624" y="2322702"/>
                  <a:pt x="3200400" y="3410125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2D03EC1-6C00-5746-81D2-3A21049EE984}"/>
              </a:ext>
            </a:extLst>
          </p:cNvPr>
          <p:cNvSpPr/>
          <p:nvPr/>
        </p:nvSpPr>
        <p:spPr>
          <a:xfrm>
            <a:off x="179512" y="6466586"/>
            <a:ext cx="241738" cy="2402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229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741ECF-4652-4260-A910-B8045FFE88E9}"/>
              </a:ext>
            </a:extLst>
          </p:cNvPr>
          <p:cNvSpPr txBox="1"/>
          <p:nvPr/>
        </p:nvSpPr>
        <p:spPr>
          <a:xfrm>
            <a:off x="6084168" y="3356992"/>
            <a:ext cx="2227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셀렉터</a:t>
            </a:r>
            <a:endParaRPr lang="ko-KR" altLang="en-US" sz="40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14835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8554" y="521253"/>
            <a:ext cx="7773338" cy="697634"/>
          </a:xfrm>
        </p:spPr>
        <p:txBody>
          <a:bodyPr/>
          <a:lstStyle/>
          <a:p>
            <a:r>
              <a:rPr lang="ko-KR" altLang="en-US" dirty="0" err="1"/>
              <a:t>셀렉터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5520" y="1223780"/>
            <a:ext cx="7773339" cy="2415995"/>
          </a:xfrm>
        </p:spPr>
        <p:txBody>
          <a:bodyPr/>
          <a:lstStyle/>
          <a:p>
            <a:r>
              <a:rPr lang="ko-KR" altLang="en-US" dirty="0" err="1"/>
              <a:t>셀렉터</a:t>
            </a:r>
            <a:r>
              <a:rPr lang="en-US" altLang="ko-KR" dirty="0"/>
              <a:t>(selector)</a:t>
            </a:r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태그의 모양을 꾸밀 스타일 시트를 선택하는 기능</a:t>
            </a:r>
            <a:endParaRPr lang="en-US" altLang="ko-KR" dirty="0"/>
          </a:p>
          <a:p>
            <a:pPr lvl="2"/>
            <a:r>
              <a:rPr lang="ko-KR" altLang="en-US" dirty="0"/>
              <a:t>여러 유형의 </a:t>
            </a:r>
            <a:r>
              <a:rPr lang="ko-KR" altLang="en-US" dirty="0" err="1"/>
              <a:t>셀렉터</a:t>
            </a:r>
            <a:endParaRPr lang="ko-KR" altLang="en-US" dirty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웹 페이지의 모든 </a:t>
            </a:r>
            <a:r>
              <a:rPr lang="en-US" altLang="ko-KR" dirty="0"/>
              <a:t>&lt;h3&gt; </a:t>
            </a:r>
            <a:r>
              <a:rPr lang="ko-KR" altLang="en-US" dirty="0"/>
              <a:t>태그에 </a:t>
            </a:r>
            <a:r>
              <a:rPr lang="en-US" altLang="ko-KR" dirty="0" err="1"/>
              <a:t>color:brown</a:t>
            </a:r>
            <a:r>
              <a:rPr lang="en-US" altLang="ko-KR" dirty="0"/>
              <a:t> </a:t>
            </a:r>
            <a:r>
              <a:rPr lang="ko-KR" altLang="en-US" dirty="0"/>
              <a:t>스타일을 적용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        </a:t>
            </a:r>
            <a:r>
              <a:rPr lang="ko-KR" altLang="en-US" dirty="0"/>
              <a:t>하는 </a:t>
            </a:r>
            <a:r>
              <a:rPr lang="ko-KR" altLang="en-US" dirty="0" err="1"/>
              <a:t>셀렉터</a:t>
            </a:r>
            <a:r>
              <a:rPr lang="ko-KR" altLang="en-US" dirty="0"/>
              <a:t> </a:t>
            </a:r>
            <a:r>
              <a:rPr lang="en-US" altLang="ko-KR" dirty="0"/>
              <a:t>h3</a:t>
            </a:r>
            <a:r>
              <a:rPr lang="ko-KR" altLang="en-US" dirty="0"/>
              <a:t>를 만든 사례</a:t>
            </a:r>
            <a:r>
              <a:rPr lang="en-US" altLang="ko-KR" dirty="0"/>
              <a:t> 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147" y="3215617"/>
            <a:ext cx="5277803" cy="15459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3E4AFB-225C-5842-9410-379DC10603D5}"/>
              </a:ext>
            </a:extLst>
          </p:cNvPr>
          <p:cNvSpPr txBox="1"/>
          <p:nvPr/>
        </p:nvSpPr>
        <p:spPr>
          <a:xfrm>
            <a:off x="899592" y="5308446"/>
            <a:ext cx="690492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참고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dirty="0">
                <a:hlinkClick r:id="rId3"/>
              </a:rPr>
              <a:t>https://poiemaweb.com/css3-selector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dirty="0">
                <a:hlinkClick r:id="rId4"/>
              </a:rPr>
              <a:t>https://www.w3schools.com/css/css_pseudo_classes.asp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5298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3568" y="482500"/>
            <a:ext cx="7773338" cy="732081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셀렉터</a:t>
            </a:r>
            <a:r>
              <a:rPr lang="ko-KR" altLang="en-US" dirty="0"/>
              <a:t> 설명을 위한 샘플 </a:t>
            </a:r>
            <a:r>
              <a:rPr lang="en-US" altLang="ko-KR" dirty="0"/>
              <a:t>HTML </a:t>
            </a:r>
            <a:r>
              <a:rPr lang="ko-KR" altLang="en-US" dirty="0"/>
              <a:t>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664298" y="1815471"/>
            <a:ext cx="4392488" cy="3827502"/>
          </a:xfrm>
          <a:prstGeom prst="roundRect">
            <a:avLst>
              <a:gd name="adj" fmla="val 3694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 err="1"/>
              <a:t>셀렉터</a:t>
            </a:r>
            <a:r>
              <a:rPr lang="ko-KR" altLang="en-US" sz="1400" dirty="0"/>
              <a:t> 만들기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&lt;h3&gt;Web Programming&lt;/h3&gt;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&lt;div&gt; </a:t>
            </a:r>
          </a:p>
          <a:p>
            <a:pPr defTabSz="180000"/>
            <a:r>
              <a:rPr lang="en-US" altLang="ko-KR" sz="1400" dirty="0"/>
              <a:t>	&lt;div&gt;2</a:t>
            </a:r>
            <a:r>
              <a:rPr lang="ko-KR" altLang="en-US" sz="1400" dirty="0"/>
              <a:t>학기 </a:t>
            </a:r>
            <a:r>
              <a:rPr lang="en-US" altLang="ko-KR" sz="1400" dirty="0"/>
              <a:t>&lt;strong&gt;</a:t>
            </a:r>
            <a:r>
              <a:rPr lang="ko-KR" altLang="en-US" sz="1400" dirty="0"/>
              <a:t>학습 내용</a:t>
            </a:r>
            <a:r>
              <a:rPr lang="en-US" altLang="ko-KR" sz="1400" dirty="0"/>
              <a:t>&lt;/strong&gt;&lt;/div&gt;</a:t>
            </a:r>
          </a:p>
          <a:p>
            <a:pPr defTabSz="180000"/>
            <a:r>
              <a:rPr lang="en-US" altLang="ko-KR" sz="1400" dirty="0"/>
              <a:t>	&lt;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&lt;li&gt;HTML5&lt;/li&gt;</a:t>
            </a:r>
          </a:p>
          <a:p>
            <a:pPr defTabSz="180000"/>
            <a:r>
              <a:rPr lang="en-US" altLang="ko-KR" sz="1400" dirty="0"/>
              <a:t>		&lt;li&gt;&lt;strong&gt;CSS&lt;/strong&gt;&lt;/li&gt;</a:t>
            </a:r>
          </a:p>
          <a:p>
            <a:pPr defTabSz="180000"/>
            <a:r>
              <a:rPr lang="en-US" altLang="ko-KR" sz="1400" dirty="0"/>
              <a:t>		&lt;li&gt;JAVASCRIPT&lt;/li&gt;</a:t>
            </a:r>
          </a:p>
          <a:p>
            <a:pPr defTabSz="180000"/>
            <a:r>
              <a:rPr lang="en-US" altLang="ko-KR" sz="1400" dirty="0"/>
              <a:t>	&lt;/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&lt;div&gt;60</a:t>
            </a:r>
            <a:r>
              <a:rPr lang="ko-KR" altLang="en-US" sz="1400" dirty="0"/>
              <a:t>점 이하는 </a:t>
            </a:r>
            <a:r>
              <a:rPr lang="en-US" altLang="ko-KR" sz="1400" dirty="0"/>
              <a:t>F!&lt;/div&gt;</a:t>
            </a:r>
          </a:p>
          <a:p>
            <a:pPr defTabSz="180000"/>
            <a:r>
              <a:rPr lang="en-US" altLang="ko-KR" sz="1400" dirty="0"/>
              <a:t>&lt;/div&gt;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1876888"/>
            <a:ext cx="2660627" cy="33047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2E1BFD-ED5B-5941-B7EC-CD1A083BE901}"/>
              </a:ext>
            </a:extLst>
          </p:cNvPr>
          <p:cNvSpPr txBox="1"/>
          <p:nvPr/>
        </p:nvSpPr>
        <p:spPr>
          <a:xfrm>
            <a:off x="899592" y="1144807"/>
            <a:ext cx="4924746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이 기본 </a:t>
            </a:r>
            <a:r>
              <a:rPr lang="en-US" altLang="ko-KR" dirty="0"/>
              <a:t>HTML</a:t>
            </a:r>
            <a:r>
              <a:rPr lang="ko-KR" altLang="en-US" dirty="0"/>
              <a:t>에 스타일 적용하면서 설명합니다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99EC46-9818-A94F-BD29-E8DE45E1B4FC}"/>
              </a:ext>
            </a:extLst>
          </p:cNvPr>
          <p:cNvSpPr/>
          <p:nvPr/>
        </p:nvSpPr>
        <p:spPr>
          <a:xfrm>
            <a:off x="179512" y="6466586"/>
            <a:ext cx="241738" cy="2402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217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5BB13-8FAF-AA42-88EA-0345FE6E7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36524"/>
            <a:ext cx="6377940" cy="881116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장 강의 요점 정리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08FB5-8477-314C-A018-5A8711DD1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971" y="963796"/>
            <a:ext cx="4951462" cy="5757680"/>
          </a:xfrm>
        </p:spPr>
        <p:txBody>
          <a:bodyPr>
            <a:normAutofit fontScale="2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6400" dirty="0"/>
              <a:t>HTML5 </a:t>
            </a:r>
            <a:r>
              <a:rPr lang="ko-KR" altLang="en-US" sz="6400" dirty="0"/>
              <a:t>문서 구조화</a:t>
            </a:r>
            <a:endParaRPr lang="en-US" altLang="ko-KR" sz="6400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5600" dirty="0"/>
              <a:t>구조의 의미</a:t>
            </a:r>
            <a:endParaRPr lang="en-US" altLang="ko-KR" sz="5600" dirty="0"/>
          </a:p>
          <a:p>
            <a:pPr marL="1257300" lvl="2" indent="-457200"/>
            <a:r>
              <a:rPr lang="ko-KR" altLang="en-US" sz="4000" dirty="0"/>
              <a:t>문서는 구조를 가지고 있으며</a:t>
            </a:r>
            <a:r>
              <a:rPr lang="en-US" altLang="ko-KR" sz="4000" dirty="0"/>
              <a:t>, HTML</a:t>
            </a:r>
            <a:r>
              <a:rPr lang="ko-KR" altLang="en-US" sz="4000" dirty="0"/>
              <a:t>은 그 구조를 </a:t>
            </a:r>
            <a:r>
              <a:rPr lang="ko-KR" altLang="en-US" sz="4000" dirty="0" err="1"/>
              <a:t>명세화</a:t>
            </a:r>
            <a:r>
              <a:rPr lang="ko-KR" altLang="en-US" sz="4000" dirty="0"/>
              <a:t> 하는 방법</a:t>
            </a:r>
            <a:endParaRPr lang="en-US" altLang="ko-KR" sz="4000" dirty="0"/>
          </a:p>
          <a:p>
            <a:pPr marL="1257300" lvl="2" indent="-457200"/>
            <a:r>
              <a:rPr lang="ko-KR" altLang="en-US" sz="4000" dirty="0"/>
              <a:t>웹 상에서의 문서는 검색엔진과 밀접한 관계를 가진다</a:t>
            </a:r>
            <a:endParaRPr lang="en-US" altLang="ko-KR" sz="4000" dirty="0"/>
          </a:p>
          <a:p>
            <a:pPr marL="1257300" lvl="2" indent="-457200"/>
            <a:r>
              <a:rPr lang="ko-KR" altLang="en-US" sz="4000" dirty="0"/>
              <a:t>인간이 만든 웹 문서의 구조적 의미적 내용은 검색엔진이 이해하기 힘든 면이 존재</a:t>
            </a:r>
            <a:endParaRPr lang="en-US" altLang="ko-KR" sz="4000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5600" dirty="0"/>
              <a:t>기존 </a:t>
            </a:r>
            <a:r>
              <a:rPr lang="en-US" altLang="ko-KR" sz="5600" dirty="0"/>
              <a:t>HTML</a:t>
            </a:r>
            <a:r>
              <a:rPr lang="ko-KR" altLang="en-US" sz="5600" dirty="0"/>
              <a:t>과 </a:t>
            </a:r>
            <a:r>
              <a:rPr lang="en-US" altLang="ko-KR" sz="5600" dirty="0"/>
              <a:t>HTML5</a:t>
            </a:r>
            <a:r>
              <a:rPr lang="ko-KR" altLang="en-US" sz="5600" dirty="0"/>
              <a:t>의 비교</a:t>
            </a:r>
            <a:endParaRPr lang="en-US" altLang="ko-KR" sz="5600" dirty="0"/>
          </a:p>
          <a:p>
            <a:pPr marL="1257300" lvl="2" indent="-457200"/>
            <a:r>
              <a:rPr lang="ko-KR" altLang="en-US" sz="4000" dirty="0"/>
              <a:t>기존의 </a:t>
            </a:r>
            <a:r>
              <a:rPr lang="en-US" altLang="ko-KR" sz="4000" dirty="0"/>
              <a:t>HTML </a:t>
            </a:r>
            <a:r>
              <a:rPr lang="ko-KR" altLang="en-US" sz="4000" dirty="0"/>
              <a:t>버전은 부분적으로 서로 다른 브라우저에서 문제를 야기시키는 요소들이 존재</a:t>
            </a:r>
            <a:endParaRPr lang="en-US" altLang="ko-KR" sz="4000" dirty="0"/>
          </a:p>
          <a:p>
            <a:pPr marL="1257300" lvl="2" indent="-457200"/>
            <a:r>
              <a:rPr lang="ko-KR" altLang="en-US" sz="4000" dirty="0" err="1"/>
              <a:t>시맨틱</a:t>
            </a:r>
            <a:r>
              <a:rPr lang="ko-KR" altLang="en-US" sz="4000" dirty="0"/>
              <a:t> 요소를 표현할 방법이라는 점에서 기존의 </a:t>
            </a:r>
            <a:r>
              <a:rPr lang="en-US" altLang="ko-KR" sz="4000" dirty="0"/>
              <a:t>HTML </a:t>
            </a:r>
            <a:r>
              <a:rPr lang="ko-KR" altLang="en-US" sz="4000" dirty="0"/>
              <a:t>버전들은 기능 부족</a:t>
            </a:r>
            <a:endParaRPr lang="en-US" altLang="ko-KR" sz="4000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5600" dirty="0"/>
              <a:t>검색엔진과 </a:t>
            </a:r>
            <a:r>
              <a:rPr lang="ko-KR" altLang="en-US" sz="5600" dirty="0" err="1"/>
              <a:t>시맨틱</a:t>
            </a:r>
            <a:r>
              <a:rPr lang="ko-KR" altLang="en-US" sz="5600" dirty="0"/>
              <a:t> 웹의 관계</a:t>
            </a:r>
            <a:endParaRPr lang="en-US" altLang="ko-KR" sz="5600" dirty="0"/>
          </a:p>
          <a:p>
            <a:pPr marL="1257300" lvl="2" indent="-457200"/>
            <a:r>
              <a:rPr lang="ko-KR" altLang="en-US" sz="4000" dirty="0"/>
              <a:t>검색 엔진이 좋아하는 웹 페이지 작성의 필요성 대두</a:t>
            </a:r>
            <a:endParaRPr lang="en-US" altLang="ko-KR" sz="4000" dirty="0"/>
          </a:p>
          <a:p>
            <a:pPr marL="1257300" lvl="2" indent="-457200"/>
            <a:r>
              <a:rPr lang="ko-KR" altLang="en-US" sz="4000" dirty="0"/>
              <a:t>검색엔진이 </a:t>
            </a:r>
            <a:r>
              <a:rPr lang="ko-KR" altLang="en-US" sz="4000" dirty="0" err="1"/>
              <a:t>웹페이지를</a:t>
            </a:r>
            <a:r>
              <a:rPr lang="ko-KR" altLang="en-US" sz="4000" dirty="0"/>
              <a:t> </a:t>
            </a:r>
            <a:r>
              <a:rPr lang="ko-KR" altLang="en-US" sz="4000" dirty="0" err="1"/>
              <a:t>스캔닝한</a:t>
            </a:r>
            <a:r>
              <a:rPr lang="ko-KR" altLang="en-US" sz="4000" dirty="0"/>
              <a:t> 결과 포함된 콘텐츠의 </a:t>
            </a:r>
            <a:r>
              <a:rPr lang="ko-KR" altLang="en-US" sz="4000" dirty="0" err="1"/>
              <a:t>분류화를</a:t>
            </a:r>
            <a:r>
              <a:rPr lang="ko-KR" altLang="en-US" sz="4000" dirty="0"/>
              <a:t> 가속화</a:t>
            </a:r>
            <a:endParaRPr lang="en-US" altLang="ko-KR" sz="4000" dirty="0"/>
          </a:p>
          <a:p>
            <a:pPr marL="1257300" lvl="2" indent="-457200"/>
            <a:r>
              <a:rPr lang="ko-KR" altLang="en-US" sz="4000" dirty="0"/>
              <a:t>검색되어지지 않는 </a:t>
            </a:r>
            <a:r>
              <a:rPr lang="ko-KR" altLang="en-US" sz="4000" dirty="0" err="1"/>
              <a:t>웹페이지는</a:t>
            </a:r>
            <a:r>
              <a:rPr lang="ko-KR" altLang="en-US" sz="4000" dirty="0"/>
              <a:t> 실상 공유라는 면에서 </a:t>
            </a:r>
            <a:r>
              <a:rPr lang="ko-KR" altLang="en-US" sz="4000" dirty="0" err="1"/>
              <a:t>불이득</a:t>
            </a:r>
            <a:endParaRPr lang="en-US" altLang="ko-KR" sz="4000" dirty="0"/>
          </a:p>
          <a:p>
            <a:pPr marL="914400" lvl="1" indent="-457200">
              <a:buFont typeface="+mj-lt"/>
              <a:buAutoNum type="arabicPeriod"/>
            </a:pPr>
            <a:r>
              <a:rPr lang="en-US" sz="5600" dirty="0"/>
              <a:t>HTML5</a:t>
            </a:r>
            <a:r>
              <a:rPr lang="ko-KR" altLang="en-US" sz="5600" dirty="0"/>
              <a:t> </a:t>
            </a:r>
            <a:r>
              <a:rPr lang="ko-KR" altLang="en-US" sz="5600" dirty="0" err="1"/>
              <a:t>시맨틱</a:t>
            </a:r>
            <a:r>
              <a:rPr lang="ko-KR" altLang="en-US" sz="5600" dirty="0"/>
              <a:t> 태그의 의미와 종류</a:t>
            </a:r>
            <a:endParaRPr lang="en-US" altLang="ko-KR" sz="5600" dirty="0"/>
          </a:p>
          <a:p>
            <a:pPr marL="1257300" lvl="2" indent="-457200">
              <a:buFont typeface="+mj-lt"/>
              <a:buAutoNum type="arabicPeriod"/>
            </a:pPr>
            <a:r>
              <a:rPr lang="en-US" altLang="ko-KR" sz="4000" dirty="0"/>
              <a:t>&lt;header&gt;: </a:t>
            </a:r>
            <a:r>
              <a:rPr lang="ko-KR" altLang="en-US" sz="4000" dirty="0"/>
              <a:t>페이지나 섹션의 머리말 표현</a:t>
            </a:r>
            <a:endParaRPr lang="en-US" altLang="ko-KR" sz="4000" dirty="0"/>
          </a:p>
          <a:p>
            <a:pPr marL="1257300" lvl="2" indent="-457200">
              <a:buFont typeface="+mj-lt"/>
              <a:buAutoNum type="arabicPeriod"/>
            </a:pPr>
            <a:r>
              <a:rPr lang="en-US" altLang="ko-KR" sz="4000" dirty="0"/>
              <a:t>&lt;nav&gt;: </a:t>
            </a:r>
            <a:r>
              <a:rPr lang="ko-KR" altLang="en-US" sz="4000" dirty="0"/>
              <a:t>하이퍼링크들을 모아 놓은 특별한 섹션</a:t>
            </a:r>
            <a:endParaRPr lang="en-US" altLang="ko-KR" sz="4000" dirty="0"/>
          </a:p>
          <a:p>
            <a:pPr marL="1257300" lvl="2" indent="-457200">
              <a:buFont typeface="+mj-lt"/>
              <a:buAutoNum type="arabicPeriod"/>
            </a:pPr>
            <a:r>
              <a:rPr lang="en-US" altLang="ko-KR" sz="4000" dirty="0"/>
              <a:t>&lt;section&gt;: </a:t>
            </a:r>
            <a:r>
              <a:rPr lang="ko-KR" altLang="en-US" sz="4000" dirty="0"/>
              <a:t>문서의 장</a:t>
            </a:r>
            <a:r>
              <a:rPr lang="en-US" altLang="ko-KR" sz="4000" dirty="0"/>
              <a:t>(chapter, section) </a:t>
            </a:r>
            <a:r>
              <a:rPr lang="ko-KR" altLang="en-US" sz="4000" dirty="0"/>
              <a:t>혹은 절을 구성하는 역할</a:t>
            </a:r>
            <a:endParaRPr lang="en-US" altLang="ko-KR" sz="4000" dirty="0"/>
          </a:p>
          <a:p>
            <a:pPr marL="1257300" lvl="2" indent="-457200">
              <a:buFont typeface="+mj-lt"/>
              <a:buAutoNum type="arabicPeriod"/>
            </a:pPr>
            <a:r>
              <a:rPr lang="en-US" altLang="ko-KR" sz="4000" dirty="0"/>
              <a:t>&lt;article&gt;: Section </a:t>
            </a:r>
            <a:r>
              <a:rPr lang="ko-KR" altLang="en-US" sz="4000" dirty="0"/>
              <a:t>태그의 하위 개념으로 보조 기사</a:t>
            </a:r>
            <a:r>
              <a:rPr lang="en-US" altLang="ko-KR" sz="4000" dirty="0"/>
              <a:t>, </a:t>
            </a:r>
            <a:r>
              <a:rPr lang="ko-KR" altLang="en-US" sz="4000" dirty="0"/>
              <a:t>블로그 포스트</a:t>
            </a:r>
            <a:r>
              <a:rPr lang="en-US" altLang="ko-KR" sz="4000" dirty="0"/>
              <a:t>, </a:t>
            </a:r>
            <a:r>
              <a:rPr lang="ko-KR" altLang="en-US" sz="4000" dirty="0"/>
              <a:t>댓글 등 기타 독립적인 내용</a:t>
            </a:r>
            <a:endParaRPr lang="en-US" altLang="ko-KR" sz="4000" dirty="0"/>
          </a:p>
          <a:p>
            <a:pPr marL="1257300" lvl="2" indent="-457200">
              <a:buFont typeface="+mj-lt"/>
              <a:buAutoNum type="arabicPeriod"/>
            </a:pPr>
            <a:r>
              <a:rPr lang="en-US" altLang="ko-KR" sz="4000" dirty="0"/>
              <a:t>&lt;aside&gt;: </a:t>
            </a:r>
            <a:r>
              <a:rPr lang="ko-KR" altLang="en-US" sz="4000" dirty="0"/>
              <a:t>본문 전체 내용과 관련성이 약할 때 내용 분리를 위해 사용</a:t>
            </a:r>
            <a:endParaRPr lang="en-US" altLang="ko-KR" sz="4000" dirty="0"/>
          </a:p>
          <a:p>
            <a:pPr marL="1257300" lvl="2" indent="-457200">
              <a:buFont typeface="+mj-lt"/>
              <a:buAutoNum type="arabicPeriod"/>
            </a:pPr>
            <a:r>
              <a:rPr lang="en-US" altLang="ko-KR" sz="4000" dirty="0"/>
              <a:t>&lt;footer&gt;: </a:t>
            </a:r>
            <a:r>
              <a:rPr lang="ko-KR" altLang="en-US" sz="4000" dirty="0"/>
              <a:t>꼬리말 영역</a:t>
            </a:r>
            <a:r>
              <a:rPr lang="en-US" altLang="ko-KR" sz="4000" dirty="0"/>
              <a:t>, </a:t>
            </a:r>
            <a:r>
              <a:rPr lang="ko-KR" altLang="en-US" sz="4000" dirty="0"/>
              <a:t>주로 저자나 저작권 정보</a:t>
            </a:r>
            <a:endParaRPr lang="en-US" altLang="ko-KR" sz="4000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5600" dirty="0" err="1"/>
              <a:t>블록태그</a:t>
            </a:r>
            <a:r>
              <a:rPr lang="en-US" altLang="ko-KR" sz="5600" dirty="0"/>
              <a:t>,</a:t>
            </a:r>
            <a:r>
              <a:rPr lang="ko-KR" altLang="en-US" sz="5600" dirty="0"/>
              <a:t> 인라인 태그</a:t>
            </a:r>
            <a:endParaRPr lang="en-US" altLang="ko-KR" sz="5600" dirty="0"/>
          </a:p>
          <a:p>
            <a:pPr marL="1257300" lvl="2" indent="-457200"/>
            <a:r>
              <a:rPr lang="ko-KR" altLang="en-US" sz="4000" dirty="0" err="1"/>
              <a:t>블록태그</a:t>
            </a:r>
            <a:r>
              <a:rPr lang="en-US" altLang="ko-KR" sz="4000" dirty="0"/>
              <a:t>: </a:t>
            </a:r>
          </a:p>
          <a:p>
            <a:pPr marL="1600200" lvl="3" indent="-457200"/>
            <a:r>
              <a:rPr lang="ko-KR" altLang="en-US" sz="3600" dirty="0"/>
              <a:t>내용이 상대적으로 많아 </a:t>
            </a:r>
            <a:r>
              <a:rPr lang="ko-KR" altLang="en-US" sz="3600" dirty="0" err="1"/>
              <a:t>줄바뀜을</a:t>
            </a:r>
            <a:r>
              <a:rPr lang="ko-KR" altLang="en-US" sz="3600" dirty="0"/>
              <a:t> 통해 여러 줄에 출력</a:t>
            </a:r>
            <a:endParaRPr lang="en-US" altLang="ko-KR" sz="3600" dirty="0"/>
          </a:p>
          <a:p>
            <a:pPr marL="1600200" lvl="3" indent="-457200"/>
            <a:r>
              <a:rPr lang="ko-KR" altLang="en-US" sz="3600" dirty="0"/>
              <a:t>한 행에 하나의 영역으로 표시</a:t>
            </a:r>
            <a:endParaRPr lang="en-US" altLang="ko-KR" sz="3600" dirty="0"/>
          </a:p>
          <a:p>
            <a:pPr marL="1257300" lvl="2" indent="-457200"/>
            <a:r>
              <a:rPr lang="ko-KR" altLang="en-US" sz="4000" dirty="0"/>
              <a:t>인라인 태그</a:t>
            </a:r>
            <a:endParaRPr lang="en-US" altLang="ko-KR" sz="4000" dirty="0"/>
          </a:p>
          <a:p>
            <a:pPr marL="1600200" lvl="3" indent="-457200"/>
            <a:r>
              <a:rPr lang="ko-KR" altLang="en-US" sz="3600" dirty="0"/>
              <a:t>주로 한 단어와 같이 작은 영역을 의미</a:t>
            </a:r>
            <a:endParaRPr lang="en-US" altLang="ko-KR" sz="3600" dirty="0"/>
          </a:p>
          <a:p>
            <a:pPr marL="1600200" lvl="3" indent="-457200"/>
            <a:r>
              <a:rPr lang="ko-KR" altLang="en-US" sz="3600" dirty="0" err="1"/>
              <a:t>줄바뀜이</a:t>
            </a:r>
            <a:r>
              <a:rPr lang="ko-KR" altLang="en-US" sz="3600" dirty="0"/>
              <a:t> 없음</a:t>
            </a:r>
            <a:endParaRPr lang="en-US" altLang="ko-KR" sz="3600" dirty="0"/>
          </a:p>
          <a:p>
            <a:pPr marL="0" indent="0">
              <a:buNone/>
            </a:pPr>
            <a:r>
              <a:rPr lang="en-US" altLang="ko-KR" sz="3200" dirty="0"/>
              <a:t>			</a:t>
            </a:r>
            <a:endParaRPr lang="en-US" altLang="ko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411A38-4851-3E40-AE92-241512AB3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 dirty="0"/>
          </a:p>
        </p:txBody>
      </p:sp>
      <p:grpSp>
        <p:nvGrpSpPr>
          <p:cNvPr id="6" name="그룹 7">
            <a:extLst>
              <a:ext uri="{FF2B5EF4-FFF2-40B4-BE49-F238E27FC236}">
                <a16:creationId xmlns:a16="http://schemas.microsoft.com/office/drawing/2014/main" id="{66A823B5-6213-8D4A-925A-B19767BE177F}"/>
              </a:ext>
            </a:extLst>
          </p:cNvPr>
          <p:cNvGrpSpPr/>
          <p:nvPr/>
        </p:nvGrpSpPr>
        <p:grpSpPr>
          <a:xfrm>
            <a:off x="6012160" y="1268760"/>
            <a:ext cx="2706589" cy="3456384"/>
            <a:chOff x="5311749" y="1692581"/>
            <a:chExt cx="3456385" cy="3888433"/>
          </a:xfrm>
        </p:grpSpPr>
        <p:pic>
          <p:nvPicPr>
            <p:cNvPr id="7" name="Picture 5">
              <a:extLst>
                <a:ext uri="{FF2B5EF4-FFF2-40B4-BE49-F238E27FC236}">
                  <a16:creationId xmlns:a16="http://schemas.microsoft.com/office/drawing/2014/main" id="{A92668E3-28AC-D942-A9A6-8DDF56D6AC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1749" y="1692581"/>
              <a:ext cx="3456385" cy="3888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직사각형 9">
              <a:extLst>
                <a:ext uri="{FF2B5EF4-FFF2-40B4-BE49-F238E27FC236}">
                  <a16:creationId xmlns:a16="http://schemas.microsoft.com/office/drawing/2014/main" id="{8ABC7F46-309A-0745-8DD2-6638DF1A8791}"/>
                </a:ext>
              </a:extLst>
            </p:cNvPr>
            <p:cNvSpPr/>
            <p:nvPr/>
          </p:nvSpPr>
          <p:spPr>
            <a:xfrm>
              <a:off x="5388638" y="1989080"/>
              <a:ext cx="3312368" cy="352839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9" name="모서리가 둥근 직사각형 10">
              <a:extLst>
                <a:ext uri="{FF2B5EF4-FFF2-40B4-BE49-F238E27FC236}">
                  <a16:creationId xmlns:a16="http://schemas.microsoft.com/office/drawing/2014/main" id="{5898D11C-41AF-E64C-9A60-638A548143AA}"/>
                </a:ext>
              </a:extLst>
            </p:cNvPr>
            <p:cNvSpPr/>
            <p:nvPr/>
          </p:nvSpPr>
          <p:spPr>
            <a:xfrm>
              <a:off x="5468504" y="2068976"/>
              <a:ext cx="3168352" cy="319276"/>
            </a:xfrm>
            <a:prstGeom prst="roundRect">
              <a:avLst>
                <a:gd name="adj" fmla="val 686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>
                  <a:solidFill>
                    <a:srgbClr val="C00000"/>
                  </a:solidFill>
                </a:rPr>
                <a:t>&lt;header&gt;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0" name="모서리가 둥근 직사각형 11">
              <a:extLst>
                <a:ext uri="{FF2B5EF4-FFF2-40B4-BE49-F238E27FC236}">
                  <a16:creationId xmlns:a16="http://schemas.microsoft.com/office/drawing/2014/main" id="{6870555D-0B92-7043-80AF-EE3E8DC4C90D}"/>
                </a:ext>
              </a:extLst>
            </p:cNvPr>
            <p:cNvSpPr/>
            <p:nvPr/>
          </p:nvSpPr>
          <p:spPr>
            <a:xfrm>
              <a:off x="5452320" y="5116668"/>
              <a:ext cx="3168352" cy="328796"/>
            </a:xfrm>
            <a:prstGeom prst="roundRect">
              <a:avLst>
                <a:gd name="adj" fmla="val 428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>
                  <a:solidFill>
                    <a:srgbClr val="C00000"/>
                  </a:solidFill>
                </a:rPr>
                <a:t>&lt;footer&gt;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1" name="모서리가 둥근 직사각형 12">
              <a:extLst>
                <a:ext uri="{FF2B5EF4-FFF2-40B4-BE49-F238E27FC236}">
                  <a16:creationId xmlns:a16="http://schemas.microsoft.com/office/drawing/2014/main" id="{AFF64168-7F6E-6D49-BB02-49D27F079F46}"/>
                </a:ext>
              </a:extLst>
            </p:cNvPr>
            <p:cNvSpPr/>
            <p:nvPr/>
          </p:nvSpPr>
          <p:spPr>
            <a:xfrm>
              <a:off x="5466136" y="2451827"/>
              <a:ext cx="3154536" cy="298637"/>
            </a:xfrm>
            <a:prstGeom prst="roundRect">
              <a:avLst>
                <a:gd name="adj" fmla="val 843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100" dirty="0" err="1">
                  <a:solidFill>
                    <a:srgbClr val="C00000"/>
                  </a:solidFill>
                </a:rPr>
                <a:t>nav</a:t>
              </a:r>
              <a:r>
                <a:rPr lang="en-US" altLang="ko-KR" sz="1100" dirty="0">
                  <a:solidFill>
                    <a:srgbClr val="C00000"/>
                  </a:solidFill>
                </a:rPr>
                <a:t>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2" name="모서리가 둥근 직사각형 13">
              <a:extLst>
                <a:ext uri="{FF2B5EF4-FFF2-40B4-BE49-F238E27FC236}">
                  <a16:creationId xmlns:a16="http://schemas.microsoft.com/office/drawing/2014/main" id="{0326DDAA-746B-1243-A038-76CB7D95E932}"/>
                </a:ext>
              </a:extLst>
            </p:cNvPr>
            <p:cNvSpPr/>
            <p:nvPr/>
          </p:nvSpPr>
          <p:spPr>
            <a:xfrm>
              <a:off x="5466135" y="2843656"/>
              <a:ext cx="2332025" cy="976868"/>
            </a:xfrm>
            <a:prstGeom prst="roundRect">
              <a:avLst>
                <a:gd name="adj" fmla="val 597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r>
                <a:rPr lang="en-US" altLang="ko-KR" sz="1100" dirty="0">
                  <a:solidFill>
                    <a:srgbClr val="C00000"/>
                  </a:solidFill>
                </a:rPr>
                <a:t>&lt;section&gt;</a:t>
              </a: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</p:txBody>
        </p:sp>
        <p:sp>
          <p:nvSpPr>
            <p:cNvPr id="13" name="모서리가 둥근 직사각형 14">
              <a:extLst>
                <a:ext uri="{FF2B5EF4-FFF2-40B4-BE49-F238E27FC236}">
                  <a16:creationId xmlns:a16="http://schemas.microsoft.com/office/drawing/2014/main" id="{8E364A3D-9291-0D49-88D4-D7543BB0697D}"/>
                </a:ext>
              </a:extLst>
            </p:cNvPr>
            <p:cNvSpPr/>
            <p:nvPr/>
          </p:nvSpPr>
          <p:spPr>
            <a:xfrm>
              <a:off x="7870169" y="2848178"/>
              <a:ext cx="766687" cy="612306"/>
            </a:xfrm>
            <a:prstGeom prst="roundRect">
              <a:avLst>
                <a:gd name="adj" fmla="val 406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>
                  <a:solidFill>
                    <a:srgbClr val="C00000"/>
                  </a:solidFill>
                </a:rPr>
                <a:t>&lt;article&gt;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4" name="모서리가 둥근 직사각형 15">
              <a:extLst>
                <a:ext uri="{FF2B5EF4-FFF2-40B4-BE49-F238E27FC236}">
                  <a16:creationId xmlns:a16="http://schemas.microsoft.com/office/drawing/2014/main" id="{CE0F8917-3557-9445-9143-0C6A0F4FADE2}"/>
                </a:ext>
              </a:extLst>
            </p:cNvPr>
            <p:cNvSpPr/>
            <p:nvPr/>
          </p:nvSpPr>
          <p:spPr>
            <a:xfrm>
              <a:off x="7870169" y="3532492"/>
              <a:ext cx="750503" cy="1512168"/>
            </a:xfrm>
            <a:prstGeom prst="roundRect">
              <a:avLst>
                <a:gd name="adj" fmla="val 490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>
                  <a:solidFill>
                    <a:srgbClr val="C00000"/>
                  </a:solidFill>
                </a:rPr>
                <a:t>&lt;aside&gt;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5" name="모서리가 둥근 직사각형 16">
              <a:extLst>
                <a:ext uri="{FF2B5EF4-FFF2-40B4-BE49-F238E27FC236}">
                  <a16:creationId xmlns:a16="http://schemas.microsoft.com/office/drawing/2014/main" id="{2738D7CC-0CCA-0346-A0AA-A61CC088DF63}"/>
                </a:ext>
              </a:extLst>
            </p:cNvPr>
            <p:cNvSpPr/>
            <p:nvPr/>
          </p:nvSpPr>
          <p:spPr>
            <a:xfrm>
              <a:off x="5468504" y="3861536"/>
              <a:ext cx="2332025" cy="1183124"/>
            </a:xfrm>
            <a:prstGeom prst="roundRect">
              <a:avLst>
                <a:gd name="adj" fmla="val 597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r>
                <a:rPr lang="en-US" altLang="ko-KR" sz="1100" dirty="0">
                  <a:solidFill>
                    <a:srgbClr val="C00000"/>
                  </a:solidFill>
                </a:rPr>
                <a:t>&lt;section&gt;</a:t>
              </a:r>
            </a:p>
          </p:txBody>
        </p:sp>
        <p:sp>
          <p:nvSpPr>
            <p:cNvPr id="16" name="모서리가 둥근 직사각형 17">
              <a:extLst>
                <a:ext uri="{FF2B5EF4-FFF2-40B4-BE49-F238E27FC236}">
                  <a16:creationId xmlns:a16="http://schemas.microsoft.com/office/drawing/2014/main" id="{6175A866-220C-4D45-9FCF-7BD4EC9EA973}"/>
                </a:ext>
              </a:extLst>
            </p:cNvPr>
            <p:cNvSpPr/>
            <p:nvPr/>
          </p:nvSpPr>
          <p:spPr>
            <a:xfrm>
              <a:off x="5527773" y="3944463"/>
              <a:ext cx="2224431" cy="236101"/>
            </a:xfrm>
            <a:prstGeom prst="roundRect">
              <a:avLst>
                <a:gd name="adj" fmla="val 2299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>
                  <a:solidFill>
                    <a:srgbClr val="C00000"/>
                  </a:solidFill>
                </a:rPr>
                <a:t>&lt;header&gt;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7" name="모서리가 둥근 직사각형 18">
              <a:extLst>
                <a:ext uri="{FF2B5EF4-FFF2-40B4-BE49-F238E27FC236}">
                  <a16:creationId xmlns:a16="http://schemas.microsoft.com/office/drawing/2014/main" id="{1997EB8A-7ED6-0246-BE5C-7E9F1FE4662F}"/>
                </a:ext>
              </a:extLst>
            </p:cNvPr>
            <p:cNvSpPr/>
            <p:nvPr/>
          </p:nvSpPr>
          <p:spPr>
            <a:xfrm>
              <a:off x="5527773" y="4756628"/>
              <a:ext cx="2224431" cy="220877"/>
            </a:xfrm>
            <a:prstGeom prst="roundRect">
              <a:avLst>
                <a:gd name="adj" fmla="val 2887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>
                  <a:solidFill>
                    <a:srgbClr val="C00000"/>
                  </a:solidFill>
                </a:rPr>
                <a:t>&lt;footer&gt;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1BD7940-07CF-9841-93A1-707EB15AD018}"/>
              </a:ext>
            </a:extLst>
          </p:cNvPr>
          <p:cNvSpPr txBox="1"/>
          <p:nvPr/>
        </p:nvSpPr>
        <p:spPr>
          <a:xfrm>
            <a:off x="6072369" y="4941168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시맨틱</a:t>
            </a:r>
            <a:r>
              <a:rPr lang="ko-KR" altLang="en-US" dirty="0"/>
              <a:t> 태그를 적용한 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5487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331" y="448853"/>
            <a:ext cx="7773338" cy="801919"/>
          </a:xfrm>
        </p:spPr>
        <p:txBody>
          <a:bodyPr/>
          <a:lstStyle/>
          <a:p>
            <a:r>
              <a:rPr lang="ko-KR" altLang="en-US" dirty="0"/>
              <a:t>태그 이름 </a:t>
            </a:r>
            <a:r>
              <a:rPr lang="ko-KR" altLang="en-US" dirty="0" err="1"/>
              <a:t>셀렉터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634228" y="1412777"/>
            <a:ext cx="7773339" cy="1164004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태그 이름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lvl="1"/>
            <a:r>
              <a:rPr lang="ko-KR" altLang="en-US" dirty="0"/>
              <a:t>태그 이름이 </a:t>
            </a:r>
            <a:r>
              <a:rPr lang="ko-KR" altLang="en-US" dirty="0" err="1"/>
              <a:t>셀렉터로</a:t>
            </a:r>
            <a:r>
              <a:rPr lang="ko-KR" altLang="en-US" dirty="0"/>
              <a:t> 사용되는 유형</a:t>
            </a:r>
            <a:endParaRPr lang="en-US" altLang="ko-KR" dirty="0"/>
          </a:p>
          <a:p>
            <a:pPr lvl="1"/>
            <a:r>
              <a:rPr lang="ko-KR" altLang="en-US" dirty="0" err="1"/>
              <a:t>셀렉터와</a:t>
            </a:r>
            <a:r>
              <a:rPr lang="ko-KR" altLang="en-US" dirty="0"/>
              <a:t> 같은 이름의 모든 태그에 </a:t>
            </a:r>
            <a:r>
              <a:rPr lang="en-US" altLang="ko-KR" dirty="0"/>
              <a:t>CSS3 </a:t>
            </a:r>
            <a:r>
              <a:rPr lang="ko-KR" altLang="en-US" dirty="0"/>
              <a:t>스타일 시트 적용</a:t>
            </a:r>
            <a:endParaRPr lang="en-US" altLang="ko-KR" dirty="0"/>
          </a:p>
          <a:p>
            <a:pPr lvl="1"/>
            <a:r>
              <a:rPr lang="ko-KR" altLang="en-US" dirty="0"/>
              <a:t>만일 같은 스타일을 여러 태그에 적용하고 싶을 때는 </a:t>
            </a:r>
            <a:r>
              <a:rPr lang="en-US" altLang="ko-KR" dirty="0"/>
              <a:t>‘,’ </a:t>
            </a:r>
            <a:r>
              <a:rPr lang="ko-KR" altLang="en-US" dirty="0"/>
              <a:t>로 연결</a:t>
            </a:r>
          </a:p>
          <a:p>
            <a:pPr lvl="1"/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924944"/>
            <a:ext cx="6666548" cy="308324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1E4EA79-A4DC-894A-AF73-25DA9A74C364}"/>
              </a:ext>
            </a:extLst>
          </p:cNvPr>
          <p:cNvSpPr/>
          <p:nvPr/>
        </p:nvSpPr>
        <p:spPr>
          <a:xfrm>
            <a:off x="179512" y="6466586"/>
            <a:ext cx="241738" cy="2402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2971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2275" y="458619"/>
            <a:ext cx="7773338" cy="801919"/>
          </a:xfrm>
        </p:spPr>
        <p:txBody>
          <a:bodyPr/>
          <a:lstStyle/>
          <a:p>
            <a:r>
              <a:rPr lang="en-US" altLang="ko-KR" dirty="0"/>
              <a:t>class </a:t>
            </a:r>
            <a:r>
              <a:rPr lang="ko-KR" altLang="en-US" dirty="0" err="1"/>
              <a:t>셀렉터</a:t>
            </a:r>
            <a:endParaRPr lang="ko-KR" altLang="en-US" dirty="0"/>
          </a:p>
        </p:txBody>
      </p:sp>
      <p:sp>
        <p:nvSpPr>
          <p:cNvPr id="22" name="내용 개체 틀 21"/>
          <p:cNvSpPr>
            <a:spLocks noGrp="1"/>
          </p:cNvSpPr>
          <p:nvPr>
            <p:ph idx="1"/>
          </p:nvPr>
        </p:nvSpPr>
        <p:spPr>
          <a:xfrm>
            <a:off x="685331" y="1324628"/>
            <a:ext cx="7773339" cy="5056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점</a:t>
            </a:r>
            <a:r>
              <a:rPr lang="en-US" altLang="ko-KR" dirty="0"/>
              <a:t>(.)</a:t>
            </a:r>
            <a:r>
              <a:rPr lang="ko-KR" altLang="en-US" dirty="0"/>
              <a:t>으로 시작하는 이름의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r>
              <a:rPr lang="en-US" altLang="ko-KR" dirty="0"/>
              <a:t>HTML </a:t>
            </a:r>
            <a:r>
              <a:rPr lang="ko-KR" altLang="en-US" dirty="0"/>
              <a:t>태그의 </a:t>
            </a:r>
            <a:r>
              <a:rPr lang="en-US" altLang="ko-KR" dirty="0"/>
              <a:t>class </a:t>
            </a:r>
            <a:r>
              <a:rPr lang="ko-KR" altLang="en-US" dirty="0"/>
              <a:t>속성으로만 지정 가능</a:t>
            </a:r>
            <a:endParaRPr lang="en-US" altLang="ko-KR" dirty="0"/>
          </a:p>
          <a:p>
            <a:pPr lvl="1"/>
            <a:r>
              <a:rPr lang="en-US" altLang="ko-KR" dirty="0"/>
              <a:t>class</a:t>
            </a:r>
            <a:r>
              <a:rPr lang="ko-KR" altLang="en-US" dirty="0"/>
              <a:t> 속성이 같은 모든 태그에 적용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body</a:t>
            </a:r>
            <a:r>
              <a:rPr lang="en-US" altLang="ko-KR" b="1" dirty="0" err="1"/>
              <a:t>.main</a:t>
            </a:r>
            <a:r>
              <a:rPr lang="en-US" altLang="ko-KR" dirty="0"/>
              <a:t> { background : </a:t>
            </a:r>
            <a:r>
              <a:rPr lang="en-US" altLang="ko-KR" dirty="0" err="1"/>
              <a:t>aliceblue</a:t>
            </a:r>
            <a:r>
              <a:rPr lang="en-US" altLang="ko-KR" dirty="0"/>
              <a:t>; }</a:t>
            </a:r>
          </a:p>
          <a:p>
            <a:pPr lvl="2"/>
            <a:r>
              <a:rPr lang="en-US" altLang="ko-KR" dirty="0"/>
              <a:t>&lt;body class=“main”&gt; </a:t>
            </a:r>
            <a:r>
              <a:rPr lang="ko-KR" altLang="en-US" dirty="0"/>
              <a:t>태그에만</a:t>
            </a:r>
            <a:r>
              <a:rPr lang="en-US" altLang="ko-KR" dirty="0"/>
              <a:t> </a:t>
            </a:r>
            <a:r>
              <a:rPr lang="ko-KR" altLang="en-US" dirty="0"/>
              <a:t>적용 가능</a:t>
            </a:r>
            <a:endParaRPr lang="en-US" altLang="ko-KR" dirty="0"/>
          </a:p>
          <a:p>
            <a:pPr marL="4572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355046"/>
            <a:ext cx="6576465" cy="302433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AD4AF72-A38F-934B-91EF-21172968B79D}"/>
              </a:ext>
            </a:extLst>
          </p:cNvPr>
          <p:cNvSpPr/>
          <p:nvPr/>
        </p:nvSpPr>
        <p:spPr>
          <a:xfrm>
            <a:off x="179512" y="6466586"/>
            <a:ext cx="241738" cy="2402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1943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5595" y="547952"/>
            <a:ext cx="7773338" cy="801919"/>
          </a:xfrm>
        </p:spPr>
        <p:txBody>
          <a:bodyPr/>
          <a:lstStyle/>
          <a:p>
            <a:r>
              <a:rPr lang="en-US" altLang="ko-KR" dirty="0"/>
              <a:t>id </a:t>
            </a:r>
            <a:r>
              <a:rPr lang="ko-KR" altLang="en-US" dirty="0" err="1"/>
              <a:t>셀렉터</a:t>
            </a:r>
            <a:endParaRPr lang="ko-KR" altLang="en-US" dirty="0"/>
          </a:p>
        </p:txBody>
      </p:sp>
      <p:sp>
        <p:nvSpPr>
          <p:cNvPr id="16" name="내용 개체 틀 15"/>
          <p:cNvSpPr>
            <a:spLocks noGrp="1"/>
          </p:cNvSpPr>
          <p:nvPr>
            <p:ph idx="1"/>
          </p:nvPr>
        </p:nvSpPr>
        <p:spPr>
          <a:xfrm>
            <a:off x="685331" y="1349872"/>
            <a:ext cx="7773339" cy="531948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으로 시작하는 이름의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r>
              <a:rPr lang="en-US" altLang="ko-KR" dirty="0"/>
              <a:t>HTML </a:t>
            </a:r>
            <a:r>
              <a:rPr lang="ko-KR" altLang="en-US" dirty="0"/>
              <a:t>태그의 </a:t>
            </a:r>
            <a:r>
              <a:rPr lang="en-US" altLang="ko-KR" dirty="0"/>
              <a:t>id </a:t>
            </a:r>
            <a:r>
              <a:rPr lang="ko-KR" altLang="en-US" dirty="0"/>
              <a:t>속성으로만 지정 가능</a:t>
            </a:r>
            <a:endParaRPr lang="en-US" altLang="ko-KR" dirty="0"/>
          </a:p>
          <a:p>
            <a:pPr lvl="1"/>
            <a:r>
              <a:rPr lang="en-US" altLang="ko-KR" dirty="0"/>
              <a:t>id </a:t>
            </a:r>
            <a:r>
              <a:rPr lang="ko-KR" altLang="en-US" dirty="0"/>
              <a:t>속성이 같은 모든 태그에 적용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 err="1"/>
              <a:t>div#etc</a:t>
            </a:r>
            <a:r>
              <a:rPr lang="en-US" altLang="ko-KR" dirty="0"/>
              <a:t> { background : </a:t>
            </a:r>
            <a:r>
              <a:rPr lang="en-US" altLang="ko-KR" dirty="0" err="1"/>
              <a:t>mistyrose</a:t>
            </a:r>
            <a:r>
              <a:rPr lang="en-US" altLang="ko-KR" dirty="0"/>
              <a:t>; }</a:t>
            </a:r>
            <a:r>
              <a:rPr lang="ko-KR" altLang="en-US" dirty="0"/>
              <a:t> </a:t>
            </a:r>
            <a:r>
              <a:rPr lang="en-US" altLang="ko-KR" dirty="0"/>
              <a:t> -&gt; ID </a:t>
            </a:r>
            <a:r>
              <a:rPr lang="ko-KR" altLang="en-US" dirty="0" err="1"/>
              <a:t>셀렉터</a:t>
            </a:r>
            <a:r>
              <a:rPr lang="ko-KR" altLang="en-US" dirty="0"/>
              <a:t> 앞에 태그 이름을 사용하여</a:t>
            </a:r>
            <a:r>
              <a:rPr lang="en-US" altLang="ko-KR" dirty="0"/>
              <a:t>,</a:t>
            </a:r>
            <a:r>
              <a:rPr lang="ko-KR" altLang="en-US" dirty="0"/>
              <a:t> 특정 태그에만 적용하도록 제한</a:t>
            </a:r>
            <a:endParaRPr lang="en-US" altLang="ko-KR" dirty="0"/>
          </a:p>
          <a:p>
            <a:pPr lvl="2"/>
            <a:r>
              <a:rPr lang="en-US" altLang="ko-KR" dirty="0" err="1"/>
              <a:t>etc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ko-KR" altLang="en-US" dirty="0" err="1"/>
              <a:t>셀렉터는</a:t>
            </a:r>
            <a:r>
              <a:rPr lang="ko-KR" altLang="en-US" dirty="0"/>
              <a:t> 다음과 같이 사용하는 것이  불가능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        		 &lt;p </a:t>
            </a:r>
            <a:r>
              <a:rPr lang="en-US" altLang="ko-KR" strike="sngStrike" dirty="0"/>
              <a:t>id="</a:t>
            </a:r>
            <a:r>
              <a:rPr lang="en-US" altLang="ko-KR" strike="sngStrike" dirty="0" err="1"/>
              <a:t>etc</a:t>
            </a:r>
            <a:r>
              <a:rPr lang="en-US" altLang="ko-KR" strike="sngStrike" dirty="0"/>
              <a:t>"</a:t>
            </a:r>
            <a:r>
              <a:rPr lang="en-US" altLang="ko-KR" dirty="0"/>
              <a:t>&gt;</a:t>
            </a:r>
            <a:r>
              <a:rPr lang="ko-KR" altLang="en-US" dirty="0"/>
              <a:t>안녕하세요</a:t>
            </a:r>
            <a:r>
              <a:rPr lang="en-US" altLang="ko-KR" dirty="0"/>
              <a:t>&lt;/p&gt;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246098"/>
            <a:ext cx="6775133" cy="294322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C69E201-4790-314B-8FFE-07A4CB9C9B35}"/>
              </a:ext>
            </a:extLst>
          </p:cNvPr>
          <p:cNvSpPr/>
          <p:nvPr/>
        </p:nvSpPr>
        <p:spPr>
          <a:xfrm>
            <a:off x="179512" y="6466586"/>
            <a:ext cx="241738" cy="2402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05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331" y="605948"/>
            <a:ext cx="7773338" cy="657903"/>
          </a:xfrm>
        </p:spPr>
        <p:txBody>
          <a:bodyPr/>
          <a:lstStyle/>
          <a:p>
            <a:r>
              <a:rPr lang="en-US" altLang="ko-KR" dirty="0"/>
              <a:t>id </a:t>
            </a:r>
            <a:r>
              <a:rPr lang="ko-KR" altLang="en-US" dirty="0" err="1"/>
              <a:t>셀렉터와</a:t>
            </a:r>
            <a:r>
              <a:rPr lang="ko-KR" altLang="en-US" dirty="0"/>
              <a:t> </a:t>
            </a:r>
            <a:r>
              <a:rPr lang="en-US" altLang="ko-KR" dirty="0"/>
              <a:t>class</a:t>
            </a:r>
            <a:r>
              <a:rPr lang="ko-KR" altLang="en-US" dirty="0"/>
              <a:t> </a:t>
            </a:r>
            <a:r>
              <a:rPr lang="ko-KR" altLang="en-US" dirty="0" err="1"/>
              <a:t>셀렉터</a:t>
            </a:r>
            <a:r>
              <a:rPr lang="ko-KR" altLang="en-US" dirty="0"/>
              <a:t> 비교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1334" y="1556792"/>
            <a:ext cx="8077130" cy="4392488"/>
          </a:xfrm>
        </p:spPr>
        <p:txBody>
          <a:bodyPr>
            <a:normAutofit/>
          </a:bodyPr>
          <a:lstStyle/>
          <a:p>
            <a:r>
              <a:rPr lang="en-US" altLang="ko-KR" dirty="0"/>
              <a:t>id</a:t>
            </a:r>
            <a:r>
              <a:rPr lang="ko-KR" altLang="en-US" dirty="0"/>
              <a:t> </a:t>
            </a:r>
            <a:r>
              <a:rPr lang="ko-KR" altLang="en-US" dirty="0" err="1"/>
              <a:t>셀렉터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id </a:t>
            </a:r>
            <a:r>
              <a:rPr lang="ko-KR" altLang="en-US" dirty="0"/>
              <a:t>속성의 목적은 각 태그를 유일하게 구분</a:t>
            </a:r>
            <a:endParaRPr lang="en-US" altLang="ko-KR" dirty="0"/>
          </a:p>
          <a:p>
            <a:pPr lvl="2"/>
            <a:r>
              <a:rPr lang="ko-KR" altLang="en-US" dirty="0"/>
              <a:t>동일한 </a:t>
            </a:r>
            <a:r>
              <a:rPr lang="en-US" altLang="ko-KR" dirty="0"/>
              <a:t>id </a:t>
            </a:r>
            <a:r>
              <a:rPr lang="ko-KR" altLang="en-US" dirty="0"/>
              <a:t>속성이 같지 않도록 </a:t>
            </a:r>
            <a:r>
              <a:rPr lang="en-US" altLang="ko-KR" dirty="0"/>
              <a:t>HTML </a:t>
            </a:r>
            <a:r>
              <a:rPr lang="ko-KR" altLang="en-US" dirty="0"/>
              <a:t>파일 작성하는 것이 </a:t>
            </a:r>
            <a:r>
              <a:rPr lang="ko-KR" altLang="en-US" dirty="0" err="1"/>
              <a:t>바람직</a:t>
            </a:r>
            <a:endParaRPr lang="en-US" altLang="ko-KR" dirty="0"/>
          </a:p>
          <a:p>
            <a:pPr lvl="2"/>
            <a:r>
              <a:rPr lang="ko-KR" altLang="en-US" dirty="0"/>
              <a:t>자바스크립트 코드에서 </a:t>
            </a:r>
            <a:r>
              <a:rPr lang="en-US" altLang="ko-KR" dirty="0"/>
              <a:t>id </a:t>
            </a:r>
            <a:r>
              <a:rPr lang="ko-KR" altLang="en-US" dirty="0"/>
              <a:t>값을 가진 태그 객체를 찾을 때 문제됨</a:t>
            </a:r>
            <a:r>
              <a:rPr lang="en-US" altLang="ko-KR" dirty="0"/>
              <a:t>(8</a:t>
            </a:r>
            <a:r>
              <a:rPr lang="ko-KR" altLang="en-US" dirty="0"/>
              <a:t>장 </a:t>
            </a:r>
            <a:r>
              <a:rPr lang="en-US" altLang="ko-KR" dirty="0"/>
              <a:t>2</a:t>
            </a:r>
            <a:r>
              <a:rPr lang="ko-KR" altLang="en-US" dirty="0"/>
              <a:t>절 </a:t>
            </a:r>
            <a:r>
              <a:rPr lang="en-US" altLang="ko-KR" dirty="0"/>
              <a:t>DOM </a:t>
            </a:r>
            <a:r>
              <a:rPr lang="ko-KR" altLang="en-US" dirty="0"/>
              <a:t>객체 찾기</a:t>
            </a:r>
            <a:r>
              <a:rPr lang="en-US" altLang="ko-KR" dirty="0"/>
              <a:t> </a:t>
            </a:r>
            <a:r>
              <a:rPr lang="ko-KR" altLang="en-US" dirty="0"/>
              <a:t>참고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적합한 활용</a:t>
            </a:r>
            <a:endParaRPr lang="en-US" altLang="ko-KR" dirty="0"/>
          </a:p>
          <a:p>
            <a:pPr lvl="2"/>
            <a:r>
              <a:rPr lang="en-US" altLang="ko-KR" dirty="0"/>
              <a:t>id </a:t>
            </a:r>
            <a:r>
              <a:rPr lang="ko-KR" altLang="en-US" dirty="0" err="1"/>
              <a:t>셀렉터는</a:t>
            </a:r>
            <a:r>
              <a:rPr lang="ko-KR" altLang="en-US" dirty="0"/>
              <a:t> 여러 태그 중 특정 태그에만 </a:t>
            </a:r>
            <a:r>
              <a:rPr lang="en-US" altLang="ko-KR" dirty="0"/>
              <a:t>CSS </a:t>
            </a:r>
            <a:r>
              <a:rPr lang="ko-KR" altLang="en-US" dirty="0"/>
              <a:t>스타일을 적용할 때 적합</a:t>
            </a:r>
            <a:endParaRPr lang="en-US" altLang="ko-KR" dirty="0"/>
          </a:p>
          <a:p>
            <a:r>
              <a:rPr lang="en-US" altLang="ko-KR" dirty="0"/>
              <a:t>class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lvl="1"/>
            <a:r>
              <a:rPr lang="ko-KR" altLang="en-US" dirty="0"/>
              <a:t>적합한 활용</a:t>
            </a:r>
            <a:endParaRPr lang="en-US" altLang="ko-KR" dirty="0"/>
          </a:p>
          <a:p>
            <a:pPr lvl="2"/>
            <a:r>
              <a:rPr lang="ko-KR" altLang="en-US" dirty="0"/>
              <a:t>여러 태그를 하나의 그룹으로 묶어 단체로 동일한 </a:t>
            </a:r>
            <a:r>
              <a:rPr lang="en-US" altLang="ko-KR" dirty="0"/>
              <a:t>CSS </a:t>
            </a:r>
            <a:r>
              <a:rPr lang="ko-KR" altLang="en-US" dirty="0"/>
              <a:t>스타일을 적용할 때 적합</a:t>
            </a:r>
            <a:endParaRPr lang="en-US" altLang="ko-KR" dirty="0"/>
          </a:p>
          <a:p>
            <a:pPr lvl="2"/>
            <a:r>
              <a:rPr lang="en-US" altLang="ko-KR" dirty="0"/>
              <a:t>class </a:t>
            </a:r>
            <a:r>
              <a:rPr lang="ko-KR" altLang="en-US" dirty="0"/>
              <a:t>속성 값이 같은 태그에 모두 </a:t>
            </a:r>
            <a:r>
              <a:rPr lang="en-US" altLang="ko-KR" dirty="0"/>
              <a:t>CSS </a:t>
            </a:r>
            <a:r>
              <a:rPr lang="ko-KR" altLang="en-US" dirty="0"/>
              <a:t>스타일 적용</a:t>
            </a:r>
            <a:endParaRPr lang="en-US" altLang="ko-KR" dirty="0"/>
          </a:p>
          <a:p>
            <a:pPr lvl="1"/>
            <a:r>
              <a:rPr lang="ko-KR" altLang="en-US" dirty="0"/>
              <a:t>태그의 종류에 관계없이 </a:t>
            </a:r>
            <a:r>
              <a:rPr lang="en-US" altLang="ko-KR" dirty="0"/>
              <a:t>class </a:t>
            </a:r>
            <a:r>
              <a:rPr lang="ko-KR" altLang="en-US" dirty="0" err="1"/>
              <a:t>셀렉터</a:t>
            </a:r>
            <a:r>
              <a:rPr lang="ko-KR" altLang="en-US" dirty="0"/>
              <a:t> 활용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39231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3282" y="609599"/>
            <a:ext cx="7773338" cy="729911"/>
          </a:xfrm>
        </p:spPr>
        <p:txBody>
          <a:bodyPr/>
          <a:lstStyle/>
          <a:p>
            <a:r>
              <a:rPr lang="ko-KR" altLang="en-US" dirty="0" err="1"/>
              <a:t>셀렉터</a:t>
            </a:r>
            <a:r>
              <a:rPr lang="ko-KR" altLang="en-US" dirty="0"/>
              <a:t> 조합하기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1862" y="1484784"/>
            <a:ext cx="8024594" cy="432048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개 이상의 </a:t>
            </a:r>
            <a:r>
              <a:rPr lang="ko-KR" altLang="en-US" dirty="0" err="1"/>
              <a:t>셀렉터</a:t>
            </a:r>
            <a:r>
              <a:rPr lang="ko-KR" altLang="en-US" dirty="0"/>
              <a:t> 조합</a:t>
            </a:r>
            <a:endParaRPr lang="en-US" altLang="ko-KR" dirty="0"/>
          </a:p>
          <a:p>
            <a:pPr lvl="1"/>
            <a:r>
              <a:rPr lang="ko-KR" altLang="en-US" dirty="0"/>
              <a:t>조합에 적합한 </a:t>
            </a:r>
            <a:r>
              <a:rPr lang="en-US" altLang="ko-KR" dirty="0"/>
              <a:t>HTML </a:t>
            </a:r>
            <a:r>
              <a:rPr lang="ko-KR" altLang="en-US" dirty="0"/>
              <a:t>태그에만 적용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자식 </a:t>
            </a:r>
            <a:r>
              <a:rPr lang="ko-KR" altLang="en-US" dirty="0" err="1">
                <a:solidFill>
                  <a:srgbClr val="FF0000"/>
                </a:solidFill>
              </a:rPr>
              <a:t>셀렉터</a:t>
            </a:r>
            <a:r>
              <a:rPr lang="en-US" altLang="ko-KR" dirty="0">
                <a:solidFill>
                  <a:srgbClr val="FF0000"/>
                </a:solidFill>
              </a:rPr>
              <a:t>(child selector)</a:t>
            </a:r>
          </a:p>
          <a:p>
            <a:pPr lvl="1"/>
            <a:r>
              <a:rPr lang="en-US" altLang="ko-KR" dirty="0" err="1"/>
              <a:t>부모</a:t>
            </a:r>
            <a:r>
              <a:rPr lang="en-US" altLang="ko-KR" dirty="0"/>
              <a:t> </a:t>
            </a:r>
            <a:r>
              <a:rPr lang="en-US" altLang="ko-KR" dirty="0" err="1"/>
              <a:t>자식</a:t>
            </a:r>
            <a:r>
              <a:rPr lang="en-US" altLang="ko-KR" dirty="0"/>
              <a:t> </a:t>
            </a:r>
            <a:r>
              <a:rPr lang="en-US" altLang="ko-KR" dirty="0" err="1"/>
              <a:t>관계인</a:t>
            </a:r>
            <a:r>
              <a:rPr lang="en-US" altLang="ko-KR" dirty="0"/>
              <a:t> 두 </a:t>
            </a:r>
            <a:r>
              <a:rPr lang="en-US" altLang="ko-KR" dirty="0" err="1"/>
              <a:t>셀렉터를</a:t>
            </a:r>
            <a:r>
              <a:rPr lang="en-US" altLang="ko-KR" dirty="0"/>
              <a:t> ‘&gt;’ </a:t>
            </a:r>
            <a:r>
              <a:rPr lang="en-US" altLang="ko-KR" dirty="0" err="1"/>
              <a:t>기호로</a:t>
            </a:r>
            <a:r>
              <a:rPr lang="en-US" altLang="ko-KR" dirty="0"/>
              <a:t> </a:t>
            </a:r>
            <a:r>
              <a:rPr lang="en-US" altLang="ko-KR" dirty="0" err="1"/>
              <a:t>조합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div &gt; strong { color : </a:t>
            </a:r>
            <a:r>
              <a:rPr lang="en-US" altLang="ko-KR" dirty="0" err="1"/>
              <a:t>dodgerblue</a:t>
            </a:r>
            <a:r>
              <a:rPr lang="en-US" altLang="ko-KR" dirty="0"/>
              <a:t>; } </a:t>
            </a:r>
          </a:p>
          <a:p>
            <a:pPr lvl="2"/>
            <a:r>
              <a:rPr lang="en-US" altLang="ko-KR" dirty="0"/>
              <a:t>&lt;div&gt;</a:t>
            </a:r>
            <a:r>
              <a:rPr lang="ko-KR" altLang="en-US" dirty="0"/>
              <a:t>의 직계 자식인 </a:t>
            </a:r>
            <a:r>
              <a:rPr lang="en-US" altLang="ko-KR" dirty="0"/>
              <a:t>&lt;strong&gt;</a:t>
            </a:r>
            <a:r>
              <a:rPr lang="ko-KR" altLang="en-US" dirty="0"/>
              <a:t>에 적용되는 스타일 시트 </a:t>
            </a:r>
            <a:endParaRPr lang="en-US" altLang="ko-KR" dirty="0"/>
          </a:p>
          <a:p>
            <a:pPr marL="685800" lvl="2" indent="0">
              <a:buNone/>
            </a:pPr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자손 </a:t>
            </a:r>
            <a:r>
              <a:rPr lang="ko-KR" altLang="en-US" dirty="0" err="1">
                <a:solidFill>
                  <a:srgbClr val="FF0000"/>
                </a:solidFill>
              </a:rPr>
              <a:t>셀렉터</a:t>
            </a:r>
            <a:r>
              <a:rPr lang="en-US" altLang="ko-KR" dirty="0">
                <a:solidFill>
                  <a:srgbClr val="FF0000"/>
                </a:solidFill>
              </a:rPr>
              <a:t>(descendent selector)</a:t>
            </a:r>
          </a:p>
          <a:p>
            <a:pPr lvl="1"/>
            <a:r>
              <a:rPr lang="ko-KR" altLang="en-US" b="1" dirty="0">
                <a:solidFill>
                  <a:srgbClr val="C00000"/>
                </a:solidFill>
              </a:rPr>
              <a:t>자손 관계인 </a:t>
            </a:r>
            <a:r>
              <a:rPr lang="en-US" altLang="ko-KR" dirty="0"/>
              <a:t>2 </a:t>
            </a:r>
            <a:r>
              <a:rPr lang="ko-KR" altLang="en-US" dirty="0"/>
              <a:t>개 이상의 태그 나열 </a:t>
            </a:r>
            <a:r>
              <a:rPr lang="en-US" altLang="ko-KR" dirty="0"/>
              <a:t>-&gt;</a:t>
            </a:r>
            <a:r>
              <a:rPr lang="ko-KR" altLang="en-US" dirty="0"/>
              <a:t> 나열된 태그가 자손 즉 직계 하부 태그가 아닌 경우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ul</a:t>
            </a:r>
            <a:r>
              <a:rPr lang="en-US" altLang="ko-KR" dirty="0"/>
              <a:t> strong { color : </a:t>
            </a:r>
            <a:r>
              <a:rPr lang="en-US" altLang="ko-KR" dirty="0" err="1"/>
              <a:t>dodgerblue</a:t>
            </a:r>
            <a:r>
              <a:rPr lang="en-US" altLang="ko-KR" dirty="0"/>
              <a:t>; }</a:t>
            </a:r>
          </a:p>
          <a:p>
            <a:pPr lvl="2"/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  <a:r>
              <a:rPr lang="ko-KR" altLang="en-US" dirty="0"/>
              <a:t>의 자손 </a:t>
            </a:r>
            <a:r>
              <a:rPr lang="en-US" altLang="ko-KR" dirty="0"/>
              <a:t>&lt;strong&gt;</a:t>
            </a:r>
            <a:r>
              <a:rPr lang="ko-KR" altLang="en-US" dirty="0"/>
              <a:t>에 적용되는 스타일 시트 </a:t>
            </a:r>
            <a:endParaRPr lang="en-US" altLang="ko-KR" dirty="0"/>
          </a:p>
          <a:p>
            <a:pPr lvl="2"/>
            <a:r>
              <a:rPr lang="en-US" altLang="ko-KR" dirty="0"/>
              <a:t>&lt;</a:t>
            </a:r>
            <a:r>
              <a:rPr lang="ko-KR" altLang="en-US" dirty="0"/>
              <a:t>주의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UL, STRONG =&gt; </a:t>
            </a:r>
            <a:r>
              <a:rPr lang="ko-KR" altLang="en-US" dirty="0"/>
              <a:t>태그 이름 </a:t>
            </a:r>
            <a:r>
              <a:rPr lang="ko-KR" altLang="en-US" dirty="0" err="1"/>
              <a:t>셀렉터</a:t>
            </a:r>
            <a:r>
              <a:rPr lang="ko-KR" altLang="en-US" dirty="0"/>
              <a:t> 정의 시 여러 태그에 적용하는 경우</a:t>
            </a:r>
          </a:p>
          <a:p>
            <a:pPr lvl="2"/>
            <a:endParaRPr lang="ko-KR" altLang="en-US" dirty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2577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7969" y="316821"/>
            <a:ext cx="7773338" cy="863872"/>
          </a:xfrm>
        </p:spPr>
        <p:txBody>
          <a:bodyPr/>
          <a:lstStyle/>
          <a:p>
            <a:pPr fontAlgn="base"/>
            <a:r>
              <a:rPr lang="ko-KR" altLang="en-US" dirty="0"/>
              <a:t>자식 </a:t>
            </a:r>
            <a:r>
              <a:rPr lang="ko-KR" altLang="en-US" dirty="0" err="1"/>
              <a:t>셀렉터와</a:t>
            </a:r>
            <a:r>
              <a:rPr lang="ko-KR" altLang="en-US" dirty="0"/>
              <a:t> 자손 </a:t>
            </a:r>
            <a:r>
              <a:rPr lang="ko-KR" altLang="en-US" dirty="0" err="1"/>
              <a:t>셀렉터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556792"/>
            <a:ext cx="8829675" cy="412051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1204E51-F04D-A648-BC3F-A505BA903CEC}"/>
              </a:ext>
            </a:extLst>
          </p:cNvPr>
          <p:cNvSpPr/>
          <p:nvPr/>
        </p:nvSpPr>
        <p:spPr>
          <a:xfrm>
            <a:off x="179512" y="6466586"/>
            <a:ext cx="241738" cy="2402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1114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331" y="633331"/>
            <a:ext cx="7773338" cy="729911"/>
          </a:xfrm>
        </p:spPr>
        <p:txBody>
          <a:bodyPr/>
          <a:lstStyle/>
          <a:p>
            <a:r>
              <a:rPr lang="ko-KR" altLang="en-US" dirty="0"/>
              <a:t>전체 </a:t>
            </a:r>
            <a:r>
              <a:rPr lang="ko-KR" altLang="en-US" dirty="0" err="1"/>
              <a:t>셀렉터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409764"/>
            <a:ext cx="3595392" cy="2736304"/>
          </a:xfrm>
        </p:spPr>
        <p:txBody>
          <a:bodyPr>
            <a:normAutofit/>
          </a:bodyPr>
          <a:lstStyle/>
          <a:p>
            <a:r>
              <a:rPr lang="ko-KR" altLang="en-US" dirty="0"/>
              <a:t>전체 </a:t>
            </a:r>
            <a:r>
              <a:rPr lang="ko-KR" altLang="en-US" dirty="0" err="1"/>
              <a:t>셀렉터</a:t>
            </a:r>
            <a:r>
              <a:rPr lang="en-US" altLang="ko-KR" dirty="0"/>
              <a:t>(universal selector)</a:t>
            </a:r>
          </a:p>
          <a:p>
            <a:pPr lvl="1"/>
            <a:r>
              <a:rPr lang="ko-KR" altLang="en-US" dirty="0"/>
              <a:t>와일드 문자</a:t>
            </a:r>
            <a:r>
              <a:rPr lang="en-US" altLang="ko-KR" dirty="0"/>
              <a:t>(*)</a:t>
            </a:r>
            <a:r>
              <a:rPr lang="ko-KR" altLang="en-US" dirty="0"/>
              <a:t>를 사용하여 모든 태그에 적용시키는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marL="365760" lvl="1" indent="0">
              <a:buNone/>
            </a:pPr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* { color : green; }</a:t>
            </a:r>
          </a:p>
          <a:p>
            <a:pPr lvl="2"/>
            <a:r>
              <a:rPr lang="ko-KR" altLang="en-US" dirty="0"/>
              <a:t>웹 페이지의 모든 태그에 적용</a:t>
            </a:r>
            <a:r>
              <a:rPr lang="en-US" altLang="ko-KR" dirty="0"/>
              <a:t>. </a:t>
            </a:r>
            <a:r>
              <a:rPr lang="ko-KR" altLang="en-US" dirty="0"/>
              <a:t>텍스트 색을 </a:t>
            </a:r>
            <a:r>
              <a:rPr lang="en-US" altLang="ko-KR" dirty="0"/>
              <a:t>green</a:t>
            </a:r>
            <a:r>
              <a:rPr lang="ko-KR" altLang="en-US" dirty="0"/>
              <a:t>으로 칠함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6AA92A-D581-654D-BC2E-B317FB00045E}"/>
              </a:ext>
            </a:extLst>
          </p:cNvPr>
          <p:cNvSpPr txBox="1"/>
          <p:nvPr/>
        </p:nvSpPr>
        <p:spPr>
          <a:xfrm>
            <a:off x="4427984" y="1409764"/>
            <a:ext cx="4320480" cy="45243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&lt;!DOCTYPE html&gt;</a:t>
            </a:r>
          </a:p>
          <a:p>
            <a:r>
              <a:rPr lang="en-US" dirty="0"/>
              <a:t>&lt;html&gt;</a:t>
            </a:r>
          </a:p>
          <a:p>
            <a:r>
              <a:rPr lang="en-US" dirty="0"/>
              <a:t>&lt;head&gt;</a:t>
            </a:r>
          </a:p>
          <a:p>
            <a:r>
              <a:rPr lang="en-US" dirty="0"/>
              <a:t>  &lt;style&gt;</a:t>
            </a:r>
          </a:p>
          <a:p>
            <a:r>
              <a:rPr lang="en-US" altLang="ko-KR" dirty="0"/>
              <a:t>       * { </a:t>
            </a:r>
            <a:r>
              <a:rPr lang="en-US" dirty="0"/>
              <a:t>color: red; } /* </a:t>
            </a:r>
            <a:r>
              <a:rPr lang="ko-KR" altLang="en-US" dirty="0"/>
              <a:t>모든 요소에 영향 *</a:t>
            </a:r>
            <a:r>
              <a:rPr lang="en-US" altLang="ko-KR" dirty="0"/>
              <a:t>/</a:t>
            </a:r>
            <a:endParaRPr lang="en-US" dirty="0"/>
          </a:p>
          <a:p>
            <a:r>
              <a:rPr lang="en-US" dirty="0"/>
              <a:t>  &lt;/style&gt;</a:t>
            </a:r>
          </a:p>
          <a:p>
            <a:r>
              <a:rPr lang="en-US" dirty="0"/>
              <a:t>&lt;/head&gt;</a:t>
            </a:r>
          </a:p>
          <a:p>
            <a:r>
              <a:rPr lang="en-US" dirty="0"/>
              <a:t>&lt;body&gt;</a:t>
            </a:r>
          </a:p>
          <a:p>
            <a:r>
              <a:rPr lang="en-US" dirty="0"/>
              <a:t>  &lt;h1&gt;</a:t>
            </a:r>
            <a:r>
              <a:rPr lang="ko-KR" altLang="en-US" dirty="0"/>
              <a:t>제목 레벨 </a:t>
            </a:r>
            <a:r>
              <a:rPr lang="en-US" altLang="ko-KR" dirty="0"/>
              <a:t>1&lt;/</a:t>
            </a:r>
            <a:r>
              <a:rPr lang="en-US" dirty="0"/>
              <a:t>h1&gt;</a:t>
            </a:r>
          </a:p>
          <a:p>
            <a:r>
              <a:rPr lang="en-US" dirty="0"/>
              <a:t>  &lt;div&gt;</a:t>
            </a:r>
          </a:p>
          <a:p>
            <a:r>
              <a:rPr lang="en-US" dirty="0"/>
              <a:t>    &lt;p&gt;</a:t>
            </a:r>
            <a:r>
              <a:rPr lang="ko-KR" altLang="en-US" dirty="0"/>
              <a:t>첫번째 문장</a:t>
            </a:r>
            <a:r>
              <a:rPr lang="en-US" altLang="ko-KR" dirty="0"/>
              <a:t>&lt;/</a:t>
            </a:r>
            <a:r>
              <a:rPr lang="en-US" dirty="0"/>
              <a:t>p&gt;</a:t>
            </a:r>
          </a:p>
          <a:p>
            <a:r>
              <a:rPr lang="en-US" dirty="0"/>
              <a:t>    &lt;p&gt;</a:t>
            </a:r>
            <a:r>
              <a:rPr lang="ko-KR" altLang="en-US" dirty="0"/>
              <a:t>두번째 문장</a:t>
            </a:r>
            <a:r>
              <a:rPr lang="en-US" altLang="ko-KR" dirty="0"/>
              <a:t>&lt;/</a:t>
            </a:r>
            <a:r>
              <a:rPr lang="en-US" dirty="0"/>
              <a:t>p&gt;</a:t>
            </a:r>
          </a:p>
          <a:p>
            <a:r>
              <a:rPr lang="en-US" dirty="0"/>
              <a:t>  &lt;/div&gt;</a:t>
            </a:r>
          </a:p>
          <a:p>
            <a:r>
              <a:rPr lang="en-US" dirty="0"/>
              <a:t>  &lt;p&gt;</a:t>
            </a:r>
            <a:r>
              <a:rPr lang="ko-KR" altLang="en-US" dirty="0"/>
              <a:t>세번째 </a:t>
            </a:r>
            <a:r>
              <a:rPr lang="en-US" altLang="ko-KR" dirty="0"/>
              <a:t>&lt;</a:t>
            </a:r>
            <a:r>
              <a:rPr lang="en-US" dirty="0"/>
              <a:t>span&gt;</a:t>
            </a:r>
            <a:r>
              <a:rPr lang="ko-KR" altLang="en-US" dirty="0"/>
              <a:t>문장</a:t>
            </a:r>
            <a:r>
              <a:rPr lang="en-US" altLang="ko-KR" dirty="0"/>
              <a:t>&lt;/</a:t>
            </a:r>
            <a:r>
              <a:rPr lang="en-US" dirty="0"/>
              <a:t>span&gt;&lt;/p&gt;</a:t>
            </a:r>
          </a:p>
          <a:p>
            <a:r>
              <a:rPr lang="en-US" dirty="0"/>
              <a:t>&lt;/body&gt;</a:t>
            </a:r>
          </a:p>
          <a:p>
            <a:r>
              <a:rPr lang="en-US" dirty="0"/>
              <a:t>&lt;/html&gt;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FF6F95-1222-8146-9B66-64EE5A6D1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96" y="4024313"/>
            <a:ext cx="31369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8775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331" y="633331"/>
            <a:ext cx="7773338" cy="729911"/>
          </a:xfrm>
        </p:spPr>
        <p:txBody>
          <a:bodyPr/>
          <a:lstStyle/>
          <a:p>
            <a:r>
              <a:rPr lang="ko-KR" altLang="en-US" dirty="0"/>
              <a:t>속성 </a:t>
            </a:r>
            <a:r>
              <a:rPr lang="ko-KR" altLang="en-US" dirty="0" err="1"/>
              <a:t>셀렉터</a:t>
            </a:r>
            <a:r>
              <a:rPr lang="en-US" altLang="ko-KR" dirty="0"/>
              <a:t>(Attribute Selector)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8576" y="1556792"/>
            <a:ext cx="8059888" cy="4248472"/>
          </a:xfrm>
        </p:spPr>
        <p:txBody>
          <a:bodyPr>
            <a:normAutofit/>
          </a:bodyPr>
          <a:lstStyle/>
          <a:p>
            <a:pPr marL="685800" lvl="2" indent="0">
              <a:buNone/>
            </a:pPr>
            <a:endParaRPr lang="en-US" altLang="ko-KR" dirty="0"/>
          </a:p>
          <a:p>
            <a:r>
              <a:rPr lang="en-US" altLang="ko-KR" dirty="0"/>
              <a:t>HTML </a:t>
            </a:r>
            <a:r>
              <a:rPr lang="ko-KR" altLang="en-US" dirty="0"/>
              <a:t>태그의 특정 속성</a:t>
            </a:r>
            <a:r>
              <a:rPr lang="en-US" altLang="ko-KR" dirty="0"/>
              <a:t>(attribute)</a:t>
            </a:r>
            <a:r>
              <a:rPr lang="ko-KR" altLang="en-US" dirty="0"/>
              <a:t>에 대해 값이 일치하는 태그에만 스타일을 적용하는 </a:t>
            </a:r>
            <a:r>
              <a:rPr lang="ko-KR" altLang="en-US" dirty="0" err="1"/>
              <a:t>셀렉터</a:t>
            </a:r>
            <a:endParaRPr lang="ko-KR" altLang="en-US" dirty="0"/>
          </a:p>
          <a:p>
            <a:pPr marL="22860" indent="0">
              <a:buNone/>
            </a:pPr>
            <a:endParaRPr lang="en-US" altLang="ko-KR" dirty="0"/>
          </a:p>
          <a:p>
            <a:pPr marL="22860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input[type=text] { color : red; } </a:t>
            </a:r>
          </a:p>
          <a:p>
            <a:pPr lvl="1"/>
            <a:r>
              <a:rPr lang="en-US" altLang="ko-KR" dirty="0"/>
              <a:t>type </a:t>
            </a:r>
            <a:r>
              <a:rPr lang="ko-KR" altLang="en-US" dirty="0"/>
              <a:t>속성값이 “</a:t>
            </a:r>
            <a:r>
              <a:rPr lang="en-US" altLang="ko-KR" dirty="0"/>
              <a:t>text”</a:t>
            </a:r>
            <a:r>
              <a:rPr lang="ko-KR" altLang="en-US" dirty="0"/>
              <a:t>인 </a:t>
            </a:r>
            <a:r>
              <a:rPr lang="en-US" altLang="ko-KR" dirty="0"/>
              <a:t>&lt;input&gt; </a:t>
            </a:r>
            <a:r>
              <a:rPr lang="ko-KR" altLang="en-US" dirty="0"/>
              <a:t>태그에 적용</a:t>
            </a:r>
            <a:endParaRPr lang="en-US" altLang="ko-KR" dirty="0"/>
          </a:p>
          <a:p>
            <a:pPr lvl="1"/>
            <a:r>
              <a:rPr lang="en-US" altLang="ko-KR" dirty="0"/>
              <a:t>&lt;input</a:t>
            </a:r>
            <a:r>
              <a:rPr lang="ko-KR" altLang="en-US" dirty="0"/>
              <a:t> </a:t>
            </a:r>
            <a:r>
              <a:rPr lang="en-US" altLang="ko-KR" dirty="0"/>
              <a:t>type=“text”&gt;</a:t>
            </a:r>
            <a:endParaRPr lang="ko-KR" altLang="en-US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67972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326992"/>
            <a:ext cx="7773338" cy="873927"/>
          </a:xfrm>
        </p:spPr>
        <p:txBody>
          <a:bodyPr>
            <a:normAutofit/>
          </a:bodyPr>
          <a:lstStyle/>
          <a:p>
            <a:r>
              <a:rPr lang="ko-KR" altLang="en-US" dirty="0"/>
              <a:t>가상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r>
              <a:rPr lang="en-US" altLang="ko-KR" dirty="0"/>
              <a:t>(pseudo-class)</a:t>
            </a:r>
            <a:r>
              <a:rPr lang="ko-KR" altLang="en-US" dirty="0"/>
              <a:t> </a:t>
            </a:r>
            <a:r>
              <a:rPr lang="ko-KR" altLang="en-US" dirty="0" err="1"/>
              <a:t>셀렉터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2648" y="1173333"/>
            <a:ext cx="8153400" cy="2736304"/>
          </a:xfrm>
        </p:spPr>
        <p:txBody>
          <a:bodyPr>
            <a:normAutofit/>
          </a:bodyPr>
          <a:lstStyle/>
          <a:p>
            <a:r>
              <a:rPr lang="ko-KR" altLang="en-US" dirty="0"/>
              <a:t>어떤 조건이나 상황에서 스타일을 적용하도록 만든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lvl="1"/>
            <a:r>
              <a:rPr lang="en-US" altLang="ko-KR" dirty="0"/>
              <a:t>40</a:t>
            </a:r>
            <a:r>
              <a:rPr lang="ko-KR" altLang="en-US" dirty="0"/>
              <a:t>개 이상의 많은 가상 클래스 </a:t>
            </a:r>
            <a:r>
              <a:rPr lang="ko-KR" altLang="en-US" dirty="0" err="1"/>
              <a:t>셀렉터</a:t>
            </a:r>
            <a:r>
              <a:rPr lang="ko-KR" altLang="en-US" dirty="0"/>
              <a:t> 있음</a:t>
            </a:r>
            <a:endParaRPr lang="en-US" altLang="ko-KR" dirty="0"/>
          </a:p>
          <a:p>
            <a:pPr marL="685800" lvl="2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1) a:visited { color : green; }</a:t>
            </a:r>
          </a:p>
          <a:p>
            <a:pPr lvl="3"/>
            <a:r>
              <a:rPr lang="ko-KR" altLang="en-US" dirty="0"/>
              <a:t>방문한 </a:t>
            </a:r>
            <a:r>
              <a:rPr lang="en-US" altLang="ko-KR" dirty="0"/>
              <a:t>&lt;a&gt;</a:t>
            </a:r>
            <a:r>
              <a:rPr lang="ko-KR" altLang="en-US" dirty="0"/>
              <a:t>의 링크 텍스트 색을 </a:t>
            </a:r>
            <a:r>
              <a:rPr lang="en-US" altLang="ko-KR" dirty="0"/>
              <a:t>green</a:t>
            </a:r>
            <a:r>
              <a:rPr lang="ko-KR" altLang="en-US" dirty="0"/>
              <a:t>으로 출력</a:t>
            </a:r>
            <a:endParaRPr lang="en-US" altLang="ko-KR" dirty="0"/>
          </a:p>
          <a:p>
            <a:pPr marL="685800" lvl="2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2) </a:t>
            </a:r>
            <a:r>
              <a:rPr lang="en-US" altLang="ko-KR" dirty="0" err="1"/>
              <a:t>li:hover</a:t>
            </a:r>
            <a:r>
              <a:rPr lang="en-US" altLang="ko-KR" dirty="0"/>
              <a:t> { background : </a:t>
            </a:r>
            <a:r>
              <a:rPr lang="en-US" altLang="ko-KR" dirty="0" err="1"/>
              <a:t>yellowgreen</a:t>
            </a:r>
            <a:r>
              <a:rPr lang="en-US" altLang="ko-KR" dirty="0"/>
              <a:t>; } </a:t>
            </a:r>
          </a:p>
          <a:p>
            <a:pPr lvl="3" fontAlgn="base" latinLnBrk="0"/>
            <a:r>
              <a:rPr lang="en-US" altLang="ko-KR" dirty="0"/>
              <a:t>&lt;li&gt; </a:t>
            </a:r>
            <a:r>
              <a:rPr lang="ko-KR" altLang="en-US" dirty="0"/>
              <a:t>태그에 마우스가 올라오면</a:t>
            </a:r>
            <a:r>
              <a:rPr lang="en-US" altLang="ko-KR" dirty="0"/>
              <a:t>, </a:t>
            </a:r>
            <a:r>
              <a:rPr lang="en-US" altLang="ko-KR" dirty="0" err="1"/>
              <a:t>yellowgreen</a:t>
            </a:r>
            <a:r>
              <a:rPr lang="ko-KR" altLang="en-US" dirty="0"/>
              <a:t>을 배경색으로 출력</a:t>
            </a:r>
            <a:r>
              <a:rPr lang="en-US" altLang="ko-KR" dirty="0"/>
              <a:t>, </a:t>
            </a:r>
            <a:r>
              <a:rPr lang="ko-KR" altLang="en-US" dirty="0"/>
              <a:t>내려가면 복귀</a:t>
            </a:r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8" y="3034745"/>
            <a:ext cx="7416824" cy="344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7794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1959" y="127821"/>
            <a:ext cx="7773338" cy="1596177"/>
          </a:xfrm>
        </p:spPr>
        <p:txBody>
          <a:bodyPr>
            <a:normAutofit/>
          </a:bodyPr>
          <a:lstStyle/>
          <a:p>
            <a:pPr fontAlgn="base"/>
            <a:r>
              <a:rPr lang="en-US" altLang="ko-KR" dirty="0"/>
              <a:t>:first-letter</a:t>
            </a:r>
            <a:r>
              <a:rPr lang="ko-KR" altLang="en-US" dirty="0"/>
              <a:t>와 </a:t>
            </a:r>
            <a:r>
              <a:rPr lang="en-US" altLang="ko-KR" dirty="0"/>
              <a:t>:hover</a:t>
            </a:r>
            <a:r>
              <a:rPr lang="ko-KR" altLang="en-US" dirty="0"/>
              <a:t>의 사용 사례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56" y="1514475"/>
            <a:ext cx="8718233" cy="382905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6CC11E6-F73D-8242-82B8-8EFAD1E968E2}"/>
              </a:ext>
            </a:extLst>
          </p:cNvPr>
          <p:cNvSpPr/>
          <p:nvPr/>
        </p:nvSpPr>
        <p:spPr>
          <a:xfrm>
            <a:off x="179512" y="6466586"/>
            <a:ext cx="241738" cy="2402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575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5BB13-8FAF-AA42-88EA-0345FE6E7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36524"/>
            <a:ext cx="6377940" cy="881116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장 강의 요점 정리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08FB5-8477-314C-A018-5A8711DD1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03962"/>
            <a:ext cx="7955280" cy="55175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2.</a:t>
            </a:r>
            <a:r>
              <a:rPr lang="ko-KR" altLang="en-US" dirty="0"/>
              <a:t> 웹 폼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/>
              <a:t>웹 폼이란 무엇</a:t>
            </a:r>
            <a:r>
              <a:rPr lang="en-US" altLang="ko-KR" dirty="0"/>
              <a:t>??</a:t>
            </a:r>
            <a:r>
              <a:rPr lang="ko-KR" altLang="en-US" dirty="0"/>
              <a:t> </a:t>
            </a:r>
            <a:endParaRPr lang="en-US" altLang="ko-KR" dirty="0"/>
          </a:p>
          <a:p>
            <a:pPr marL="1257300" lvl="2" indent="-457200"/>
            <a:r>
              <a:rPr lang="ko-KR" altLang="en-US" dirty="0"/>
              <a:t>웹 페이지에서 사용자 입력을 받는 폼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/>
              <a:t>폼 요소란</a:t>
            </a:r>
            <a:r>
              <a:rPr lang="en-US" altLang="ko-KR" dirty="0"/>
              <a:t>??</a:t>
            </a:r>
          </a:p>
          <a:p>
            <a:pPr lvl="2"/>
            <a:r>
              <a:rPr lang="ko-KR" altLang="en-US" dirty="0"/>
              <a:t>폼을 만드는 다양한 태그</a:t>
            </a:r>
            <a:endParaRPr lang="en-US" altLang="ko-KR" dirty="0"/>
          </a:p>
          <a:p>
            <a:pPr lvl="2"/>
            <a:r>
              <a:rPr lang="en-US" altLang="ko-KR" dirty="0"/>
              <a:t>&lt;input&gt;, &lt;</a:t>
            </a:r>
            <a:r>
              <a:rPr lang="en-US" altLang="ko-KR" dirty="0" err="1"/>
              <a:t>textarea</a:t>
            </a:r>
            <a:r>
              <a:rPr lang="en-US" altLang="ko-KR" dirty="0"/>
              <a:t>&gt;, &lt;select&gt; </a:t>
            </a:r>
            <a:r>
              <a:rPr lang="ko-KR" altLang="en-US" dirty="0"/>
              <a:t>등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/>
              <a:t>폼 태그 사용법</a:t>
            </a:r>
            <a:endParaRPr lang="en-US" altLang="ko-KR" dirty="0"/>
          </a:p>
          <a:p>
            <a:pPr marL="1257300" lvl="2" indent="-457200">
              <a:buFont typeface="+mj-lt"/>
              <a:buAutoNum type="arabicPeriod"/>
            </a:pPr>
            <a:r>
              <a:rPr lang="en-US" altLang="ko-KR" dirty="0"/>
              <a:t>&lt;form&gt; </a:t>
            </a:r>
            <a:r>
              <a:rPr lang="ko-KR" altLang="en-US" dirty="0"/>
              <a:t>태그</a:t>
            </a:r>
            <a:r>
              <a:rPr lang="en-US" altLang="ko-KR" dirty="0"/>
              <a:t>: name, action, method </a:t>
            </a:r>
            <a:r>
              <a:rPr lang="ko-KR" altLang="en-US" dirty="0"/>
              <a:t>속성</a:t>
            </a:r>
            <a:endParaRPr lang="en-US" altLang="ko-KR" dirty="0"/>
          </a:p>
          <a:p>
            <a:pPr marL="1257300" lvl="2" indent="-457200">
              <a:buFont typeface="+mj-lt"/>
              <a:buAutoNum type="arabicPeriod"/>
            </a:pPr>
            <a:r>
              <a:rPr lang="en-US" altLang="ko-KR" dirty="0"/>
              <a:t>&lt;input &gt; </a:t>
            </a:r>
            <a:r>
              <a:rPr lang="ko-KR" altLang="en-US" dirty="0"/>
              <a:t>태그</a:t>
            </a:r>
            <a:r>
              <a:rPr lang="en-US" altLang="ko-KR" dirty="0"/>
              <a:t>: type </a:t>
            </a:r>
            <a:r>
              <a:rPr lang="ko-KR" altLang="en-US" dirty="0"/>
              <a:t>속성</a:t>
            </a:r>
            <a:endParaRPr lang="en-US" altLang="ko-KR" dirty="0"/>
          </a:p>
          <a:p>
            <a:pPr marL="1257300" lvl="2" indent="-457200">
              <a:buFont typeface="+mj-lt"/>
              <a:buAutoNum type="arabicPeriod"/>
            </a:pPr>
            <a:r>
              <a:rPr lang="en-US" altLang="ko-KR" dirty="0"/>
              <a:t>&lt;select&gt; </a:t>
            </a:r>
            <a:r>
              <a:rPr lang="ko-KR" altLang="en-US" dirty="0"/>
              <a:t>태그</a:t>
            </a:r>
            <a:r>
              <a:rPr lang="en-US" altLang="ko-KR" dirty="0"/>
              <a:t>: </a:t>
            </a:r>
            <a:r>
              <a:rPr lang="ko-KR" altLang="en-US" dirty="0" err="1"/>
              <a:t>콤보박스</a:t>
            </a:r>
            <a:endParaRPr lang="en-US" altLang="ko-KR" dirty="0"/>
          </a:p>
          <a:p>
            <a:pPr marL="1257300" lvl="2" indent="-457200">
              <a:buFont typeface="+mj-lt"/>
              <a:buAutoNum type="arabicPeriod"/>
            </a:pPr>
            <a:r>
              <a:rPr lang="en-US" altLang="ko-KR" dirty="0"/>
              <a:t>&lt;button&gt; </a:t>
            </a:r>
            <a:r>
              <a:rPr lang="ko-KR" altLang="en-US" dirty="0"/>
              <a:t>태그</a:t>
            </a:r>
            <a:r>
              <a:rPr lang="en-US" altLang="ko-KR" dirty="0"/>
              <a:t>: </a:t>
            </a:r>
            <a:r>
              <a:rPr lang="ko-KR" altLang="en-US" dirty="0"/>
              <a:t>버튼 액션과 연결</a:t>
            </a:r>
            <a:endParaRPr lang="en-US" altLang="ko-KR" dirty="0"/>
          </a:p>
          <a:p>
            <a:pPr marL="1257300" lvl="2" indent="-457200">
              <a:buFont typeface="+mj-lt"/>
              <a:buAutoNum type="arabicPeriod"/>
            </a:pPr>
            <a:r>
              <a:rPr lang="en-US" altLang="ko-KR" dirty="0"/>
              <a:t>&lt;</a:t>
            </a:r>
            <a:r>
              <a:rPr lang="en-US" altLang="ko-KR" dirty="0" err="1"/>
              <a:t>textarea</a:t>
            </a:r>
            <a:r>
              <a:rPr lang="en-US" altLang="ko-KR" dirty="0"/>
              <a:t>&gt; </a:t>
            </a:r>
            <a:r>
              <a:rPr lang="ko-KR" altLang="en-US" dirty="0"/>
              <a:t>태그</a:t>
            </a:r>
            <a:r>
              <a:rPr lang="en-US" altLang="ko-KR" dirty="0"/>
              <a:t>: </a:t>
            </a:r>
            <a:r>
              <a:rPr lang="ko-KR" altLang="en-US" dirty="0"/>
              <a:t>여러 줄 입력 창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/>
              <a:t>폼 전송 과정</a:t>
            </a:r>
            <a:endParaRPr lang="en-US" altLang="ko-KR" dirty="0"/>
          </a:p>
          <a:p>
            <a:pPr marL="1257300" lvl="2" indent="-457200"/>
            <a:r>
              <a:rPr lang="en-US" dirty="0"/>
              <a:t>Input </a:t>
            </a:r>
            <a:r>
              <a:rPr lang="ko-KR" altLang="en-US" dirty="0"/>
              <a:t>태그의 </a:t>
            </a:r>
            <a:r>
              <a:rPr lang="en-US" altLang="ko-KR" dirty="0"/>
              <a:t>name </a:t>
            </a:r>
            <a:r>
              <a:rPr lang="ko-KR" altLang="en-US" dirty="0"/>
              <a:t>속성을 이용</a:t>
            </a:r>
            <a:r>
              <a:rPr lang="en-US" altLang="ko-KR" dirty="0"/>
              <a:t>.</a:t>
            </a:r>
            <a:endParaRPr lang="en-US" dirty="0"/>
          </a:p>
          <a:p>
            <a:pPr marL="800100" lvl="2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		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411A38-4851-3E40-AE92-241512AB3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20544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5482"/>
            <a:ext cx="7773338" cy="816559"/>
          </a:xfrm>
        </p:spPr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4-9 </a:t>
            </a:r>
            <a:r>
              <a:rPr lang="ko-KR" altLang="en-US" dirty="0" err="1"/>
              <a:t>셀렉터</a:t>
            </a:r>
            <a:r>
              <a:rPr lang="ko-KR" altLang="en-US" dirty="0"/>
              <a:t>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398136"/>
            <a:ext cx="3744416" cy="53399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&lt;head&gt;&lt;title&gt;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만들기</a:t>
            </a:r>
            <a:r>
              <a:rPr lang="en-US" altLang="ko-KR" sz="1100" dirty="0"/>
              <a:t>&lt;/title&gt;</a:t>
            </a:r>
          </a:p>
          <a:p>
            <a:pPr defTabSz="180000"/>
            <a:r>
              <a:rPr lang="en-US" altLang="ko-KR" sz="1100" dirty="0"/>
              <a:t>&lt;style&gt;</a:t>
            </a:r>
          </a:p>
          <a:p>
            <a:pPr defTabSz="180000"/>
            <a:r>
              <a:rPr lang="en-US" altLang="ko-KR" sz="1100" b="1" dirty="0"/>
              <a:t>h3,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li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{ </a:t>
            </a:r>
            <a:r>
              <a:rPr lang="en-US" altLang="ko-KR" sz="1100" dirty="0"/>
              <a:t>/* </a:t>
            </a:r>
            <a:r>
              <a:rPr lang="ko-KR" altLang="en-US" sz="1100" dirty="0"/>
              <a:t>태그 이름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/>
              <a:t>	color : brown;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div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&gt;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div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&gt;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strong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{</a:t>
            </a:r>
            <a:r>
              <a:rPr lang="en-US" altLang="ko-KR" sz="1100" dirty="0"/>
              <a:t> /* </a:t>
            </a:r>
            <a:r>
              <a:rPr lang="ko-KR" altLang="en-US" sz="1100" dirty="0"/>
              <a:t>자식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/>
              <a:t>	background : yellow;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 err="1"/>
              <a:t>ul</a:t>
            </a:r>
            <a:r>
              <a:rPr lang="en-US" altLang="ko-KR" sz="1100" b="1" dirty="0"/>
              <a:t> strong { </a:t>
            </a:r>
            <a:r>
              <a:rPr lang="en-US" altLang="ko-KR" sz="1100" dirty="0"/>
              <a:t>/* </a:t>
            </a:r>
            <a:r>
              <a:rPr lang="ko-KR" altLang="en-US" sz="1100" dirty="0"/>
              <a:t>자손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/>
              <a:t>	color : </a:t>
            </a:r>
            <a:r>
              <a:rPr lang="en-US" altLang="ko-KR" sz="1100" dirty="0" err="1"/>
              <a:t>dodgerblue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.warning </a:t>
            </a:r>
            <a:r>
              <a:rPr lang="en-US" altLang="ko-KR" sz="1100" dirty="0"/>
              <a:t>{ /* class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/>
              <a:t>	color : red;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 err="1"/>
              <a:t>body.main</a:t>
            </a:r>
            <a:r>
              <a:rPr lang="en-US" altLang="ko-KR" sz="1100" b="1" dirty="0"/>
              <a:t> { </a:t>
            </a:r>
            <a:r>
              <a:rPr lang="en-US" altLang="ko-KR" sz="1100" dirty="0"/>
              <a:t>/* class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/>
              <a:t>	background : </a:t>
            </a:r>
            <a:r>
              <a:rPr lang="en-US" altLang="ko-KR" sz="1100" dirty="0" err="1"/>
              <a:t>aliceblue</a:t>
            </a:r>
            <a:r>
              <a:rPr lang="en-US" altLang="ko-KR" sz="1100" dirty="0"/>
              <a:t>; 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#list </a:t>
            </a:r>
            <a:r>
              <a:rPr lang="en-US" altLang="ko-KR" sz="1100" dirty="0"/>
              <a:t>{ /* id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/>
              <a:t>	background : </a:t>
            </a:r>
            <a:r>
              <a:rPr lang="en-US" altLang="ko-KR" sz="1100" dirty="0" err="1"/>
              <a:t>mistyrose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#list span{ </a:t>
            </a:r>
            <a:r>
              <a:rPr lang="en-US" altLang="ko-KR" sz="1100" dirty="0"/>
              <a:t>/* </a:t>
            </a:r>
            <a:r>
              <a:rPr lang="ko-KR" altLang="en-US" sz="1100" dirty="0"/>
              <a:t>자손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/>
              <a:t>	color : </a:t>
            </a:r>
            <a:r>
              <a:rPr lang="en-US" altLang="ko-KR" sz="1100" dirty="0" err="1"/>
              <a:t>forestgreen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h3:first-letter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{ </a:t>
            </a:r>
            <a:r>
              <a:rPr lang="en-US" altLang="ko-KR" sz="1100" dirty="0"/>
              <a:t>/* </a:t>
            </a:r>
            <a:r>
              <a:rPr lang="ko-KR" altLang="en-US" sz="1100" dirty="0"/>
              <a:t>가상 클래스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/>
              <a:t>	color : red;</a:t>
            </a:r>
          </a:p>
          <a:p>
            <a:pPr defTabSz="180000"/>
            <a:r>
              <a:rPr lang="en-US" altLang="ko-KR" sz="1100" dirty="0"/>
              <a:t>} </a:t>
            </a:r>
          </a:p>
          <a:p>
            <a:pPr defTabSz="180000"/>
            <a:r>
              <a:rPr lang="en-US" altLang="ko-KR" sz="1100" b="1" dirty="0" err="1"/>
              <a:t>li:hover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{</a:t>
            </a:r>
            <a:r>
              <a:rPr lang="en-US" altLang="ko-KR" sz="1100" dirty="0"/>
              <a:t> /* </a:t>
            </a:r>
            <a:r>
              <a:rPr lang="ko-KR" altLang="en-US" sz="1100" dirty="0"/>
              <a:t>가상 클래스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/>
              <a:t>	background : </a:t>
            </a:r>
            <a:r>
              <a:rPr lang="en-US" altLang="ko-KR" sz="1100" dirty="0" err="1"/>
              <a:t>yellowgreen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424238" y="1412776"/>
            <a:ext cx="4572000" cy="26314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&lt;/style&gt;&lt;/head&gt;</a:t>
            </a:r>
          </a:p>
          <a:p>
            <a:pPr defTabSz="180000"/>
            <a:r>
              <a:rPr lang="en-US" altLang="ko-KR" sz="1100" dirty="0"/>
              <a:t>&lt;body class="main"&gt;</a:t>
            </a:r>
          </a:p>
          <a:p>
            <a:pPr defTabSz="180000"/>
            <a:r>
              <a:rPr lang="en-US" altLang="ko-KR" sz="1100" dirty="0"/>
              <a:t>&lt;h3&gt;Web Programming&lt;/h3&gt;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&lt;div&gt; </a:t>
            </a:r>
          </a:p>
          <a:p>
            <a:pPr defTabSz="180000"/>
            <a:r>
              <a:rPr lang="en-US" altLang="ko-KR" sz="1100" dirty="0"/>
              <a:t>	&lt;div&gt;2</a:t>
            </a:r>
            <a:r>
              <a:rPr lang="ko-KR" altLang="en-US" sz="1100" dirty="0"/>
              <a:t>학기 </a:t>
            </a:r>
            <a:r>
              <a:rPr lang="en-US" altLang="ko-KR" sz="1100" dirty="0"/>
              <a:t>&lt;strong&gt;</a:t>
            </a:r>
            <a:r>
              <a:rPr lang="ko-KR" altLang="en-US" sz="1100" dirty="0"/>
              <a:t>학습 내용</a:t>
            </a:r>
            <a:r>
              <a:rPr lang="en-US" altLang="ko-KR" sz="1100" dirty="0"/>
              <a:t>&lt;/strong&gt;</a:t>
            </a:r>
            <a:r>
              <a:rPr lang="ko-KR" altLang="en-US" sz="1100" dirty="0"/>
              <a:t>입니다</a:t>
            </a:r>
            <a:r>
              <a:rPr lang="en-US" altLang="ko-KR" sz="1100" dirty="0"/>
              <a:t>.&lt;/div&gt;</a:t>
            </a:r>
          </a:p>
          <a:p>
            <a:pPr defTabSz="180000"/>
            <a:r>
              <a:rPr lang="en-US" altLang="ko-KR" sz="1100" dirty="0"/>
              <a:t>	&lt;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 id="list"&gt;</a:t>
            </a:r>
          </a:p>
          <a:p>
            <a:pPr defTabSz="180000"/>
            <a:r>
              <a:rPr lang="en-US" altLang="ko-KR" sz="1100" dirty="0"/>
              <a:t>		&lt;li&gt;&lt;span&gt;HTML5&lt;/span&gt;&lt;/li&gt;</a:t>
            </a:r>
          </a:p>
          <a:p>
            <a:pPr defTabSz="180000"/>
            <a:r>
              <a:rPr lang="en-US" altLang="ko-KR" sz="1100" dirty="0"/>
              <a:t>		&lt;li&gt;&lt;strong&gt;CSS&lt;/strong&gt;&lt;/li&gt;</a:t>
            </a:r>
          </a:p>
          <a:p>
            <a:pPr defTabSz="180000"/>
            <a:r>
              <a:rPr lang="en-US" altLang="ko-KR" sz="1100" dirty="0"/>
              <a:t>		&lt;li&gt;JAVASCRIPT&lt;/li&gt;</a:t>
            </a:r>
          </a:p>
          <a:p>
            <a:pPr defTabSz="180000"/>
            <a:r>
              <a:rPr lang="en-US" altLang="ko-KR" sz="1100" dirty="0"/>
              <a:t>	&lt;/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	&lt;div class="warning"&gt;60</a:t>
            </a:r>
            <a:r>
              <a:rPr lang="ko-KR" altLang="en-US" sz="1100" dirty="0"/>
              <a:t>점 이하는 </a:t>
            </a:r>
            <a:r>
              <a:rPr lang="en-US" altLang="ko-KR" sz="1100" dirty="0"/>
              <a:t>F&lt;/div&gt;</a:t>
            </a:r>
          </a:p>
          <a:p>
            <a:pPr defTabSz="180000"/>
            <a:r>
              <a:rPr lang="en-US" altLang="ko-KR" sz="1100" dirty="0"/>
              <a:t>&lt;/div&gt;</a:t>
            </a:r>
          </a:p>
          <a:p>
            <a:pPr defTabSz="180000"/>
            <a:r>
              <a:rPr lang="en-US" altLang="ko-KR" sz="1100" dirty="0"/>
              <a:t>&lt;/body&gt;</a:t>
            </a:r>
          </a:p>
          <a:p>
            <a:pPr defTabSz="180000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grpSp>
        <p:nvGrpSpPr>
          <p:cNvPr id="3" name="그룹 2"/>
          <p:cNvGrpSpPr/>
          <p:nvPr/>
        </p:nvGrpSpPr>
        <p:grpSpPr>
          <a:xfrm>
            <a:off x="5429212" y="3590357"/>
            <a:ext cx="2331503" cy="2895972"/>
            <a:chOff x="5201224" y="3501008"/>
            <a:chExt cx="2331503" cy="289597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01224" y="3501008"/>
              <a:ext cx="2331503" cy="2895972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45145" y="5515785"/>
              <a:ext cx="195124" cy="290516"/>
            </a:xfrm>
            <a:prstGeom prst="rect">
              <a:avLst/>
            </a:prstGeom>
          </p:spPr>
        </p:pic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D53195A1-D2F1-544A-AE72-7AC636B48EF5}"/>
              </a:ext>
            </a:extLst>
          </p:cNvPr>
          <p:cNvSpPr/>
          <p:nvPr/>
        </p:nvSpPr>
        <p:spPr>
          <a:xfrm>
            <a:off x="179512" y="6466586"/>
            <a:ext cx="241738" cy="2402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9412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741ECF-4652-4260-A910-B8045FFE88E9}"/>
              </a:ext>
            </a:extLst>
          </p:cNvPr>
          <p:cNvSpPr txBox="1"/>
          <p:nvPr/>
        </p:nvSpPr>
        <p:spPr>
          <a:xfrm>
            <a:off x="3563888" y="3356992"/>
            <a:ext cx="4747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색과 텍스트 꾸미기</a:t>
            </a:r>
          </a:p>
        </p:txBody>
      </p:sp>
    </p:spTree>
    <p:extLst>
      <p:ext uri="{BB962C8B-B14F-4D97-AF65-F5344CB8AC3E}">
        <p14:creationId xmlns:p14="http://schemas.microsoft.com/office/powerpoint/2010/main" val="37961666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40005"/>
            <a:ext cx="7773338" cy="832367"/>
          </a:xfrm>
        </p:spPr>
        <p:txBody>
          <a:bodyPr/>
          <a:lstStyle/>
          <a:p>
            <a:r>
              <a:rPr lang="en-US" altLang="ko-KR" dirty="0"/>
              <a:t>CSS3</a:t>
            </a:r>
            <a:r>
              <a:rPr lang="ko-KR" altLang="en-US" dirty="0"/>
              <a:t>에서 색 표현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2648" y="1190018"/>
            <a:ext cx="8153400" cy="396044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3 </a:t>
            </a:r>
            <a:r>
              <a:rPr lang="ko-KR" altLang="en-US" sz="2000" dirty="0"/>
              <a:t>가지 방법</a:t>
            </a:r>
            <a:endParaRPr lang="en-US" altLang="ko-KR" sz="2000" dirty="0"/>
          </a:p>
          <a:p>
            <a:pPr lvl="1"/>
            <a:r>
              <a:rPr lang="en-US" altLang="ko-KR" sz="1800" dirty="0"/>
              <a:t>16</a:t>
            </a:r>
            <a:r>
              <a:rPr lang="ko-KR" altLang="en-US" sz="1800" dirty="0"/>
              <a:t>진수 코드로 표현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en-US" altLang="ko-KR" sz="1800" dirty="0"/>
              <a:t>10</a:t>
            </a:r>
            <a:r>
              <a:rPr lang="ko-KR" altLang="en-US" sz="1800" dirty="0"/>
              <a:t>진수 코드와 </a:t>
            </a:r>
            <a:r>
              <a:rPr lang="en-US" altLang="ko-KR" sz="1800" dirty="0"/>
              <a:t>RGB()</a:t>
            </a:r>
            <a:r>
              <a:rPr lang="ko-KR" altLang="en-US" sz="1800" dirty="0"/>
              <a:t>로 표현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색 이름으로 표현</a:t>
            </a:r>
            <a:endParaRPr lang="en-US" altLang="ko-KR" sz="1800" dirty="0"/>
          </a:p>
          <a:p>
            <a:pPr lvl="2"/>
            <a:r>
              <a:rPr lang="en-US" altLang="ko-KR" sz="1600" dirty="0"/>
              <a:t>CSS3 </a:t>
            </a:r>
            <a:r>
              <a:rPr lang="ko-KR" altLang="en-US" sz="1600" dirty="0"/>
              <a:t>표준에서는 </a:t>
            </a:r>
            <a:r>
              <a:rPr lang="en-US" altLang="ko-KR" sz="1600" dirty="0"/>
              <a:t>140</a:t>
            </a:r>
            <a:r>
              <a:rPr lang="ko-KR" altLang="en-US" sz="1600" dirty="0"/>
              <a:t>개 색의 이름을 정하고 있음</a:t>
            </a:r>
            <a:endParaRPr lang="en-US" altLang="ko-KR" sz="1600" dirty="0"/>
          </a:p>
          <a:p>
            <a:r>
              <a:rPr lang="ko-KR" altLang="en-US" sz="2000" dirty="0"/>
              <a:t>사례</a:t>
            </a:r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44685" y="5338128"/>
            <a:ext cx="65116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dirty="0">
                <a:cs typeface="Times New Roman" panose="02020603050405020304" pitchFamily="18" charset="0"/>
              </a:rPr>
              <a:t>div { </a:t>
            </a:r>
            <a:r>
              <a:rPr lang="en-US" altLang="ko-KR" sz="1600" dirty="0">
                <a:solidFill>
                  <a:srgbClr val="CC00CC"/>
                </a:solidFill>
                <a:cs typeface="Times New Roman" panose="02020603050405020304" pitchFamily="18" charset="0"/>
              </a:rPr>
              <a:t>color </a:t>
            </a:r>
            <a:r>
              <a:rPr lang="en-US" altLang="ko-KR" sz="1600" dirty="0">
                <a:cs typeface="Times New Roman" panose="02020603050405020304" pitchFamily="18" charset="0"/>
              </a:rPr>
              <a:t>: </a:t>
            </a:r>
            <a:r>
              <a:rPr lang="en-US" altLang="ko-KR" sz="1600" dirty="0">
                <a:solidFill>
                  <a:srgbClr val="00B0F0"/>
                </a:solidFill>
              </a:rPr>
              <a:t>#8A2BE2</a:t>
            </a:r>
            <a:r>
              <a:rPr lang="en-US" altLang="ko-KR" sz="1600" dirty="0">
                <a:cs typeface="Times New Roman" panose="02020603050405020304" pitchFamily="18" charset="0"/>
              </a:rPr>
              <a:t>; } 	  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/* </a:t>
            </a:r>
            <a:r>
              <a:rPr lang="en-US" altLang="ko-KR" sz="1600" dirty="0" err="1">
                <a:solidFill>
                  <a:srgbClr val="00B050"/>
                </a:solidFill>
                <a:cs typeface="Times New Roman" panose="02020603050405020304" pitchFamily="18" charset="0"/>
              </a:rPr>
              <a:t>blueviolet</a:t>
            </a:r>
            <a:r>
              <a:rPr lang="ko-KR" altLang="en-US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의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16</a:t>
            </a:r>
            <a:r>
              <a:rPr lang="ko-KR" altLang="en-US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진수 코드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*/ 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fontAlgn="base"/>
            <a:r>
              <a:rPr lang="en-US" altLang="ko-KR" sz="1600" dirty="0">
                <a:cs typeface="Times New Roman" panose="02020603050405020304" pitchFamily="18" charset="0"/>
              </a:rPr>
              <a:t>div {</a:t>
            </a:r>
            <a:r>
              <a:rPr lang="en-US" altLang="ko-KR" sz="1600" dirty="0">
                <a:solidFill>
                  <a:srgbClr val="669900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solidFill>
                  <a:srgbClr val="CC00CC"/>
                </a:solidFill>
                <a:cs typeface="Times New Roman" panose="02020603050405020304" pitchFamily="18" charset="0"/>
              </a:rPr>
              <a:t>color</a:t>
            </a:r>
            <a:r>
              <a:rPr lang="en-US" altLang="ko-KR" sz="1600" dirty="0">
                <a:solidFill>
                  <a:srgbClr val="669900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cs typeface="Times New Roman" panose="02020603050405020304" pitchFamily="18" charset="0"/>
              </a:rPr>
              <a:t>: </a:t>
            </a:r>
            <a:r>
              <a:rPr lang="en-US" altLang="ko-KR" sz="1600" dirty="0" err="1">
                <a:solidFill>
                  <a:srgbClr val="00B0F0"/>
                </a:solidFill>
              </a:rPr>
              <a:t>rgb</a:t>
            </a:r>
            <a:r>
              <a:rPr lang="en-US" altLang="ko-KR" sz="1600" dirty="0">
                <a:solidFill>
                  <a:srgbClr val="00B0F0"/>
                </a:solidFill>
              </a:rPr>
              <a:t>(138, 43, 226)</a:t>
            </a:r>
            <a:r>
              <a:rPr lang="en-US" altLang="ko-KR" sz="1600" dirty="0"/>
              <a:t>; }</a:t>
            </a:r>
            <a:r>
              <a:rPr lang="en-US" altLang="ko-KR" sz="1600" dirty="0">
                <a:solidFill>
                  <a:srgbClr val="00B0F0"/>
                </a:solidFill>
                <a:cs typeface="Times New Roman" panose="02020603050405020304" pitchFamily="18" charset="0"/>
              </a:rPr>
              <a:t>      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/* </a:t>
            </a:r>
            <a:r>
              <a:rPr lang="en-US" altLang="ko-KR" sz="1600" dirty="0" err="1">
                <a:solidFill>
                  <a:srgbClr val="00B050"/>
                </a:solidFill>
                <a:cs typeface="Times New Roman" panose="02020603050405020304" pitchFamily="18" charset="0"/>
              </a:rPr>
              <a:t>blueviolet</a:t>
            </a:r>
            <a:r>
              <a:rPr lang="ko-KR" altLang="en-US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의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10</a:t>
            </a:r>
            <a:r>
              <a:rPr lang="ko-KR" altLang="en-US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진수 색 코드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*/ 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fontAlgn="base"/>
            <a:r>
              <a:rPr lang="en-US" altLang="ko-KR" sz="1600" dirty="0">
                <a:cs typeface="Times New Roman" panose="02020603050405020304" pitchFamily="18" charset="0"/>
              </a:rPr>
              <a:t>div { </a:t>
            </a:r>
            <a:r>
              <a:rPr lang="en-US" altLang="ko-KR" sz="1600" dirty="0">
                <a:solidFill>
                  <a:srgbClr val="CC00CC"/>
                </a:solidFill>
                <a:cs typeface="Times New Roman" panose="02020603050405020304" pitchFamily="18" charset="0"/>
              </a:rPr>
              <a:t>color </a:t>
            </a:r>
            <a:r>
              <a:rPr lang="en-US" altLang="ko-KR" sz="1600" dirty="0">
                <a:cs typeface="Times New Roman" panose="02020603050405020304" pitchFamily="18" charset="0"/>
              </a:rPr>
              <a:t>: </a:t>
            </a:r>
            <a:r>
              <a:rPr lang="en-US" altLang="ko-KR" sz="1600" dirty="0" err="1">
                <a:solidFill>
                  <a:srgbClr val="00B0F0"/>
                </a:solidFill>
                <a:cs typeface="Times New Roman" panose="02020603050405020304" pitchFamily="18" charset="0"/>
              </a:rPr>
              <a:t>blueviolet</a:t>
            </a:r>
            <a:r>
              <a:rPr lang="en-US" altLang="ko-KR" sz="1600" dirty="0">
                <a:cs typeface="Times New Roman" panose="02020603050405020304" pitchFamily="18" charset="0"/>
              </a:rPr>
              <a:t>; }	  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/* </a:t>
            </a:r>
            <a:r>
              <a:rPr lang="en-US" altLang="ko-KR" sz="1600" dirty="0" err="1">
                <a:solidFill>
                  <a:srgbClr val="00B050"/>
                </a:solidFill>
                <a:cs typeface="Times New Roman" panose="02020603050405020304" pitchFamily="18" charset="0"/>
              </a:rPr>
              <a:t>blueviolet</a:t>
            </a:r>
            <a:r>
              <a:rPr lang="ko-KR" altLang="en-US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 색 이름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*/ </a:t>
            </a:r>
            <a:endParaRPr lang="en-US" altLang="ko-KR" sz="1600" dirty="0">
              <a:cs typeface="Times New Roman" panose="02020603050405020304" pitchFamily="18" charset="0"/>
            </a:endParaRPr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525212" y="2048012"/>
            <a:ext cx="5346733" cy="821360"/>
            <a:chOff x="1638954" y="1704852"/>
            <a:chExt cx="5346733" cy="821360"/>
          </a:xfrm>
        </p:grpSpPr>
        <p:sp>
          <p:nvSpPr>
            <p:cNvPr id="50" name="Rectangle 6"/>
            <p:cNvSpPr>
              <a:spLocks noChangeArrowheads="1"/>
            </p:cNvSpPr>
            <p:nvPr/>
          </p:nvSpPr>
          <p:spPr bwMode="auto">
            <a:xfrm>
              <a:off x="1638954" y="1879902"/>
              <a:ext cx="1541494" cy="646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/>
              <a:r>
                <a:rPr lang="en-US" altLang="ko-KR" sz="2400" b="1" spc="200" dirty="0">
                  <a:solidFill>
                    <a:srgbClr val="0070C0"/>
                  </a:solidFill>
                  <a:latin typeface="Times New Roman" pitchFamily="18" charset="0"/>
                </a:rPr>
                <a:t># </a:t>
              </a:r>
              <a:r>
                <a:rPr lang="en-US" altLang="ko-KR" sz="2400" spc="200" dirty="0">
                  <a:solidFill>
                    <a:srgbClr val="0070C0"/>
                  </a:solidFill>
                </a:rPr>
                <a:t>8A2BE2</a:t>
              </a:r>
            </a:p>
          </p:txBody>
        </p:sp>
        <p:sp>
          <p:nvSpPr>
            <p:cNvPr id="51" name="Text Box 9"/>
            <p:cNvSpPr txBox="1">
              <a:spLocks noChangeArrowheads="1"/>
            </p:cNvSpPr>
            <p:nvPr/>
          </p:nvSpPr>
          <p:spPr bwMode="auto">
            <a:xfrm>
              <a:off x="2334149" y="1704852"/>
              <a:ext cx="518091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00B050"/>
                  </a:solidFill>
                  <a:latin typeface="+mj-lt"/>
                </a:rPr>
                <a:t>green</a:t>
              </a:r>
            </a:p>
          </p:txBody>
        </p:sp>
        <p:sp>
          <p:nvSpPr>
            <p:cNvPr id="52" name="Text Box 9"/>
            <p:cNvSpPr txBox="1">
              <a:spLocks noChangeArrowheads="1"/>
            </p:cNvSpPr>
            <p:nvPr/>
          </p:nvSpPr>
          <p:spPr bwMode="auto">
            <a:xfrm>
              <a:off x="2010022" y="1708895"/>
              <a:ext cx="375423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FF0000"/>
                  </a:solidFill>
                  <a:latin typeface="+mj-lt"/>
                </a:rPr>
                <a:t>red</a:t>
              </a:r>
            </a:p>
          </p:txBody>
        </p:sp>
        <p:sp>
          <p:nvSpPr>
            <p:cNvPr id="53" name="Text Box 9"/>
            <p:cNvSpPr txBox="1">
              <a:spLocks noChangeArrowheads="1"/>
            </p:cNvSpPr>
            <p:nvPr/>
          </p:nvSpPr>
          <p:spPr bwMode="auto">
            <a:xfrm>
              <a:off x="2791199" y="1708896"/>
              <a:ext cx="43633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00B0F0"/>
                  </a:solidFill>
                  <a:latin typeface="+mj-lt"/>
                </a:rPr>
                <a:t>blue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25447" y="1715811"/>
              <a:ext cx="216024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000" dirty="0"/>
                <a:t>빨간색</a:t>
              </a:r>
              <a:r>
                <a:rPr lang="en-US" altLang="ko-KR" sz="1000" dirty="0"/>
                <a:t>(r) </a:t>
              </a:r>
              <a:r>
                <a:rPr lang="ko-KR" altLang="en-US" sz="1000" dirty="0"/>
                <a:t>성분 </a:t>
              </a:r>
              <a:r>
                <a:rPr lang="en-US" altLang="ko-KR" sz="1000" dirty="0"/>
                <a:t>0x8A(138),</a:t>
              </a:r>
            </a:p>
            <a:p>
              <a:pPr fontAlgn="base"/>
              <a:r>
                <a:rPr lang="ko-KR" altLang="en-US" sz="1000" dirty="0"/>
                <a:t>초록색</a:t>
              </a:r>
              <a:r>
                <a:rPr lang="en-US" altLang="ko-KR" sz="1000" dirty="0"/>
                <a:t>(g)</a:t>
              </a:r>
              <a:r>
                <a:rPr lang="ko-KR" altLang="en-US" sz="1000" dirty="0"/>
                <a:t> 성분 </a:t>
              </a:r>
              <a:r>
                <a:rPr lang="en-US" altLang="ko-KR" sz="1000" dirty="0"/>
                <a:t>0x2B(43),</a:t>
              </a:r>
            </a:p>
            <a:p>
              <a:pPr fontAlgn="base"/>
              <a:r>
                <a:rPr lang="ko-KR" altLang="en-US" sz="1000" dirty="0"/>
                <a:t>파란색</a:t>
              </a:r>
              <a:r>
                <a:rPr lang="en-US" altLang="ko-KR" sz="1000" dirty="0"/>
                <a:t>(b) </a:t>
              </a:r>
              <a:r>
                <a:rPr lang="ko-KR" altLang="en-US" sz="1000" dirty="0"/>
                <a:t>성분 </a:t>
              </a:r>
              <a:r>
                <a:rPr lang="en-US" altLang="ko-KR" sz="1000" dirty="0"/>
                <a:t>0xE2(226) </a:t>
              </a:r>
              <a:r>
                <a:rPr lang="ko-KR" altLang="en-US" sz="1000" dirty="0"/>
                <a:t>이</a:t>
              </a:r>
              <a:endParaRPr lang="en-US" altLang="ko-KR" sz="1000" dirty="0"/>
            </a:p>
            <a:p>
              <a:pPr fontAlgn="base"/>
              <a:r>
                <a:rPr lang="ko-KR" altLang="en-US" sz="1000" dirty="0"/>
                <a:t>혼합된 보라색</a:t>
              </a:r>
              <a:r>
                <a:rPr lang="en-US" altLang="ko-KR" sz="1000" dirty="0"/>
                <a:t>(</a:t>
              </a:r>
              <a:r>
                <a:rPr lang="en-US" altLang="ko-KR" sz="1000" dirty="0" err="1"/>
                <a:t>blueviolet</a:t>
              </a:r>
              <a:r>
                <a:rPr lang="en-US" altLang="ko-KR" sz="1000" dirty="0"/>
                <a:t>)</a:t>
              </a:r>
            </a:p>
          </p:txBody>
        </p:sp>
        <p:sp>
          <p:nvSpPr>
            <p:cNvPr id="56" name="오른쪽 대괄호 55"/>
            <p:cNvSpPr/>
            <p:nvPr/>
          </p:nvSpPr>
          <p:spPr>
            <a:xfrm rot="16200000">
              <a:off x="2173583" y="1828579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오른쪽 대괄호 56"/>
            <p:cNvSpPr/>
            <p:nvPr/>
          </p:nvSpPr>
          <p:spPr>
            <a:xfrm rot="16200000">
              <a:off x="2561084" y="1828580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오른쪽 대괄호 57"/>
            <p:cNvSpPr/>
            <p:nvPr/>
          </p:nvSpPr>
          <p:spPr>
            <a:xfrm rot="16200000">
              <a:off x="2965671" y="1828580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9" name="직선 화살표 연결선 58"/>
            <p:cNvCxnSpPr/>
            <p:nvPr/>
          </p:nvCxnSpPr>
          <p:spPr>
            <a:xfrm>
              <a:off x="3299544" y="2203057"/>
              <a:ext cx="432048" cy="0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73" name="_x190573304" descr="EMB000022d08ca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605" y="2043656"/>
              <a:ext cx="479425" cy="309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/>
          <p:cNvGrpSpPr/>
          <p:nvPr/>
        </p:nvGrpSpPr>
        <p:grpSpPr>
          <a:xfrm>
            <a:off x="1444685" y="3292047"/>
            <a:ext cx="5439929" cy="707886"/>
            <a:chOff x="1304096" y="2681408"/>
            <a:chExt cx="5439929" cy="707886"/>
          </a:xfrm>
        </p:grpSpPr>
        <p:sp>
          <p:nvSpPr>
            <p:cNvPr id="30" name="직사각형 29"/>
            <p:cNvSpPr/>
            <p:nvPr/>
          </p:nvSpPr>
          <p:spPr>
            <a:xfrm>
              <a:off x="1304096" y="2951531"/>
              <a:ext cx="23033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 err="1">
                  <a:solidFill>
                    <a:srgbClr val="0070C0"/>
                  </a:solidFill>
                  <a:cs typeface="Times New Roman" panose="02020603050405020304" pitchFamily="18" charset="0"/>
                </a:rPr>
                <a:t>rgb</a:t>
              </a:r>
              <a:r>
                <a:rPr lang="en-US" altLang="ko-KR" sz="2000" dirty="0">
                  <a:solidFill>
                    <a:srgbClr val="0070C0"/>
                  </a:solidFill>
                  <a:cs typeface="Times New Roman" panose="02020603050405020304" pitchFamily="18" charset="0"/>
                </a:rPr>
                <a:t>(138, 43, 226) </a:t>
              </a:r>
              <a:endParaRPr lang="ko-KR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45" name="Text Box 9"/>
            <p:cNvSpPr txBox="1">
              <a:spLocks noChangeArrowheads="1"/>
            </p:cNvSpPr>
            <p:nvPr/>
          </p:nvSpPr>
          <p:spPr bwMode="auto">
            <a:xfrm>
              <a:off x="2304566" y="2681408"/>
              <a:ext cx="518091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00B050"/>
                  </a:solidFill>
                  <a:latin typeface="+mj-lt"/>
                </a:rPr>
                <a:t>green</a:t>
              </a:r>
            </a:p>
          </p:txBody>
        </p:sp>
        <p:sp>
          <p:nvSpPr>
            <p:cNvPr id="46" name="Text Box 9"/>
            <p:cNvSpPr txBox="1">
              <a:spLocks noChangeArrowheads="1"/>
            </p:cNvSpPr>
            <p:nvPr/>
          </p:nvSpPr>
          <p:spPr bwMode="auto">
            <a:xfrm>
              <a:off x="1879442" y="2685451"/>
              <a:ext cx="375423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FF0000"/>
                  </a:solidFill>
                  <a:latin typeface="+mj-lt"/>
                </a:rPr>
                <a:t>red</a:t>
              </a:r>
            </a:p>
          </p:txBody>
        </p:sp>
        <p:sp>
          <p:nvSpPr>
            <p:cNvPr id="47" name="Text Box 9"/>
            <p:cNvSpPr txBox="1">
              <a:spLocks noChangeArrowheads="1"/>
            </p:cNvSpPr>
            <p:nvPr/>
          </p:nvSpPr>
          <p:spPr bwMode="auto">
            <a:xfrm>
              <a:off x="2876643" y="2685452"/>
              <a:ext cx="43633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00B0F0"/>
                  </a:solidFill>
                  <a:latin typeface="+mj-lt"/>
                </a:rPr>
                <a:t>blue</a:t>
              </a:r>
            </a:p>
          </p:txBody>
        </p:sp>
        <p:sp>
          <p:nvSpPr>
            <p:cNvPr id="48" name="오른쪽 대괄호 47"/>
            <p:cNvSpPr/>
            <p:nvPr/>
          </p:nvSpPr>
          <p:spPr>
            <a:xfrm rot="16200000">
              <a:off x="2043003" y="2805135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오른쪽 대괄호 48"/>
            <p:cNvSpPr/>
            <p:nvPr/>
          </p:nvSpPr>
          <p:spPr>
            <a:xfrm rot="16200000">
              <a:off x="2531501" y="2805136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오른쪽 대괄호 60"/>
            <p:cNvSpPr/>
            <p:nvPr/>
          </p:nvSpPr>
          <p:spPr>
            <a:xfrm rot="16200000">
              <a:off x="3051115" y="2805136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2" name="직선 화살표 연결선 61"/>
            <p:cNvCxnSpPr/>
            <p:nvPr/>
          </p:nvCxnSpPr>
          <p:spPr>
            <a:xfrm>
              <a:off x="3601012" y="3156353"/>
              <a:ext cx="432048" cy="0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_x190573304" descr="EMB000022d08ca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1092" y="2996952"/>
              <a:ext cx="479425" cy="309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직사각형 63"/>
            <p:cNvSpPr/>
            <p:nvPr/>
          </p:nvSpPr>
          <p:spPr>
            <a:xfrm>
              <a:off x="5015833" y="2681408"/>
              <a:ext cx="1728192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000" dirty="0"/>
                <a:t>빨간색</a:t>
              </a:r>
              <a:r>
                <a:rPr lang="en-US" altLang="ko-KR" sz="1000" dirty="0"/>
                <a:t>(r) </a:t>
              </a:r>
              <a:r>
                <a:rPr lang="ko-KR" altLang="en-US" sz="1000" dirty="0"/>
                <a:t>성분 </a:t>
              </a:r>
              <a:r>
                <a:rPr lang="en-US" altLang="ko-KR" sz="1000" dirty="0"/>
                <a:t>138,</a:t>
              </a:r>
            </a:p>
            <a:p>
              <a:pPr fontAlgn="base"/>
              <a:r>
                <a:rPr lang="ko-KR" altLang="en-US" sz="1000" dirty="0"/>
                <a:t>초록색</a:t>
              </a:r>
              <a:r>
                <a:rPr lang="en-US" altLang="ko-KR" sz="1000" dirty="0"/>
                <a:t>(g)</a:t>
              </a:r>
              <a:r>
                <a:rPr lang="ko-KR" altLang="en-US" sz="1000" dirty="0"/>
                <a:t> 성분 </a:t>
              </a:r>
              <a:r>
                <a:rPr lang="en-US" altLang="ko-KR" sz="1000" dirty="0"/>
                <a:t>43,</a:t>
              </a:r>
            </a:p>
            <a:p>
              <a:pPr fontAlgn="base"/>
              <a:r>
                <a:rPr lang="ko-KR" altLang="en-US" sz="1000" dirty="0"/>
                <a:t>파란색</a:t>
              </a:r>
              <a:r>
                <a:rPr lang="en-US" altLang="ko-KR" sz="1000" dirty="0"/>
                <a:t>(b) </a:t>
              </a:r>
              <a:r>
                <a:rPr lang="ko-KR" altLang="en-US" sz="1000" dirty="0"/>
                <a:t>성분 </a:t>
              </a:r>
              <a:r>
                <a:rPr lang="en-US" altLang="ko-KR" sz="1000" dirty="0"/>
                <a:t>226 </a:t>
              </a:r>
              <a:r>
                <a:rPr lang="ko-KR" altLang="en-US" sz="1000" dirty="0"/>
                <a:t>이</a:t>
              </a:r>
              <a:endParaRPr lang="en-US" altLang="ko-KR" sz="1000" dirty="0"/>
            </a:p>
            <a:p>
              <a:pPr fontAlgn="base"/>
              <a:r>
                <a:rPr lang="ko-KR" altLang="en-US" sz="1000" dirty="0"/>
                <a:t>혼합된 보라색</a:t>
              </a:r>
              <a:r>
                <a:rPr lang="en-US" altLang="ko-KR" sz="1000" dirty="0"/>
                <a:t>(</a:t>
              </a:r>
              <a:r>
                <a:rPr lang="en-US" altLang="ko-KR" sz="1000" dirty="0" err="1"/>
                <a:t>blueviolet</a:t>
              </a:r>
              <a:r>
                <a:rPr lang="en-US" altLang="ko-KR" sz="10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44456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CSS3</a:t>
            </a:r>
            <a:r>
              <a:rPr lang="ko-KR" altLang="en-US" dirty="0"/>
              <a:t>의 표준 색 이름과 코드 중 일부</a:t>
            </a:r>
            <a:r>
              <a:rPr lang="en-US" altLang="ko-KR" dirty="0"/>
              <a:t>(</a:t>
            </a:r>
            <a:r>
              <a:rPr lang="ko-KR" altLang="en-US" dirty="0"/>
              <a:t>총 </a:t>
            </a:r>
            <a:r>
              <a:rPr lang="en-US" altLang="ko-KR" dirty="0"/>
              <a:t>140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09" y="2060848"/>
            <a:ext cx="8193295" cy="1800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D5B614-7EAE-BC40-9251-8F01D4FB5928}"/>
              </a:ext>
            </a:extLst>
          </p:cNvPr>
          <p:cNvSpPr txBox="1"/>
          <p:nvPr/>
        </p:nvSpPr>
        <p:spPr>
          <a:xfrm>
            <a:off x="685332" y="4653136"/>
            <a:ext cx="5442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linkClick r:id="rId3"/>
              </a:rPr>
              <a:t>참조</a:t>
            </a:r>
            <a:r>
              <a:rPr lang="en-US" altLang="ko-KR" dirty="0">
                <a:hlinkClick r:id="rId3"/>
              </a:rPr>
              <a:t>: </a:t>
            </a:r>
            <a:r>
              <a:rPr lang="en-US" dirty="0">
                <a:hlinkClick r:id="rId3"/>
              </a:rPr>
              <a:t>https://www.w3schools.com/cssref/css_colors.asp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5548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392007"/>
            <a:ext cx="7773338" cy="698910"/>
          </a:xfrm>
        </p:spPr>
        <p:txBody>
          <a:bodyPr/>
          <a:lstStyle/>
          <a:p>
            <a:r>
              <a:rPr lang="ko-KR" altLang="en-US" dirty="0"/>
              <a:t>색 관련 </a:t>
            </a:r>
            <a:r>
              <a:rPr lang="ko-KR" altLang="en-US" dirty="0" err="1"/>
              <a:t>프로퍼티</a:t>
            </a:r>
            <a:endParaRPr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idx="1"/>
          </p:nvPr>
        </p:nvSpPr>
        <p:spPr>
          <a:xfrm>
            <a:off x="616263" y="1074511"/>
            <a:ext cx="7773339" cy="3424107"/>
          </a:xfrm>
        </p:spPr>
        <p:txBody>
          <a:bodyPr/>
          <a:lstStyle/>
          <a:p>
            <a:r>
              <a:rPr lang="ko-KR" altLang="en-US" dirty="0"/>
              <a:t>색 관련 </a:t>
            </a:r>
            <a:r>
              <a:rPr lang="en-US" altLang="ko-KR" dirty="0"/>
              <a:t>CSS3 </a:t>
            </a:r>
            <a:r>
              <a:rPr lang="ko-KR" altLang="en-US" dirty="0" err="1"/>
              <a:t>프로퍼티들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사례</a:t>
            </a:r>
            <a:endParaRPr lang="en-US" altLang="ko-KR" dirty="0"/>
          </a:p>
          <a:p>
            <a:pPr lvl="1"/>
            <a:r>
              <a:rPr lang="en-US" altLang="ko-KR" dirty="0"/>
              <a:t>&lt;div&gt; </a:t>
            </a:r>
            <a:r>
              <a:rPr lang="ko-KR" altLang="en-US" dirty="0"/>
              <a:t>요소의 배경색과 글자 색 지정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1060766" y="3573016"/>
            <a:ext cx="7815352" cy="2122557"/>
            <a:chOff x="1172169" y="4186188"/>
            <a:chExt cx="7815352" cy="2122557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8646" y="4365922"/>
              <a:ext cx="2428875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1195410" y="4447798"/>
              <a:ext cx="5307213" cy="1192173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400" dirty="0"/>
                <a:t>div {</a:t>
              </a:r>
            </a:p>
            <a:p>
              <a:pPr defTabSz="180000"/>
              <a:r>
                <a:rPr lang="en-US" altLang="ko-KR" sz="1400" dirty="0"/>
                <a:t>	color : </a:t>
              </a:r>
              <a:r>
                <a:rPr lang="en-US" altLang="ko-KR" sz="1400" dirty="0" err="1"/>
                <a:t>blueviolet</a:t>
              </a:r>
              <a:r>
                <a:rPr lang="en-US" altLang="ko-KR" sz="1400" dirty="0"/>
                <a:t>; 				/* </a:t>
              </a:r>
              <a:r>
                <a:rPr lang="ko-KR" altLang="en-US" sz="1400" dirty="0" err="1"/>
                <a:t>글자색</a:t>
              </a:r>
              <a:r>
                <a:rPr lang="ko-KR" altLang="en-US" sz="1400" dirty="0"/>
                <a:t> </a:t>
              </a:r>
              <a:r>
                <a:rPr lang="en-US" altLang="ko-KR" sz="1400" dirty="0" err="1"/>
                <a:t>blueviolet</a:t>
              </a:r>
              <a:r>
                <a:rPr lang="en-US" altLang="ko-KR" sz="1400" dirty="0"/>
                <a:t> */</a:t>
              </a:r>
            </a:p>
            <a:p>
              <a:pPr defTabSz="180000"/>
              <a:r>
                <a:rPr lang="en-US" altLang="ko-KR" sz="1400" dirty="0"/>
                <a:t>	background-color : gold;	/* </a:t>
              </a:r>
              <a:r>
                <a:rPr lang="ko-KR" altLang="en-US" sz="1400" dirty="0"/>
                <a:t>배경색 </a:t>
              </a:r>
              <a:r>
                <a:rPr lang="en-US" altLang="ko-KR" sz="1400" dirty="0"/>
                <a:t>gold</a:t>
              </a:r>
              <a:r>
                <a:rPr lang="ko-KR" altLang="en-US" sz="1400" dirty="0"/>
                <a:t> *</a:t>
              </a:r>
              <a:r>
                <a:rPr lang="en-US" altLang="ko-KR" sz="1400" dirty="0"/>
                <a:t>/</a:t>
              </a:r>
            </a:p>
            <a:p>
              <a:pPr defTabSz="180000"/>
              <a:r>
                <a:rPr lang="en-US" altLang="ko-KR" sz="1400" dirty="0"/>
                <a:t>	border-color : #6B8E23;		/* </a:t>
              </a:r>
              <a:r>
                <a:rPr lang="ko-KR" altLang="en-US" sz="1400" dirty="0" err="1"/>
                <a:t>테두리색</a:t>
              </a:r>
              <a:r>
                <a:rPr lang="ko-KR" altLang="en-US" sz="1400" dirty="0"/>
                <a:t> </a:t>
              </a:r>
              <a:r>
                <a:rPr lang="en-US" altLang="ko-KR" sz="1400" dirty="0" err="1"/>
                <a:t>olivedrab</a:t>
              </a:r>
              <a:r>
                <a:rPr lang="en-US" altLang="ko-KR" sz="1400" dirty="0"/>
                <a:t>(#6B8E23) </a:t>
              </a:r>
              <a:r>
                <a:rPr lang="ko-KR" altLang="en-US" sz="1400" dirty="0"/>
                <a:t>*</a:t>
              </a:r>
              <a:r>
                <a:rPr lang="en-US" altLang="ko-KR" sz="1400" dirty="0"/>
                <a:t>/</a:t>
              </a:r>
            </a:p>
            <a:p>
              <a:pPr defTabSz="18000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209698" y="5992039"/>
              <a:ext cx="5292925" cy="316706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fontAlgn="base" latinLnBrk="0"/>
              <a:r>
                <a:rPr lang="en-US" altLang="ko-KR" sz="1400" dirty="0"/>
                <a:t>&lt;div&gt;CSS</a:t>
              </a:r>
              <a:r>
                <a:rPr lang="ko-KR" altLang="en-US" sz="1400" dirty="0"/>
                <a:t>에서 </a:t>
              </a:r>
              <a:r>
                <a:rPr lang="en-US" altLang="ko-KR" sz="1400" dirty="0"/>
                <a:t>r, g, b</a:t>
              </a:r>
              <a:r>
                <a:rPr lang="ko-KR" altLang="en-US" sz="1400" dirty="0"/>
                <a:t>로 구성됩니다</a:t>
              </a:r>
              <a:r>
                <a:rPr lang="en-US" altLang="ko-KR" sz="1400" dirty="0"/>
                <a:t>. &lt;/div&gt;</a:t>
              </a:r>
              <a:endParaRPr lang="ko-KR" altLang="en-US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172169" y="4186188"/>
              <a:ext cx="9653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C00000"/>
                  </a:solidFill>
                </a:rPr>
                <a:t>CSS </a:t>
              </a:r>
              <a:r>
                <a:rPr lang="ko-KR" altLang="en-US" sz="1200" dirty="0">
                  <a:solidFill>
                    <a:srgbClr val="C00000"/>
                  </a:solidFill>
                </a:rPr>
                <a:t>스타일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09698" y="5730429"/>
              <a:ext cx="9557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C00000"/>
                  </a:solidFill>
                </a:rPr>
                <a:t>HTML </a:t>
              </a:r>
              <a:r>
                <a:rPr lang="ko-KR" altLang="en-US" sz="1200" dirty="0">
                  <a:solidFill>
                    <a:srgbClr val="C00000"/>
                  </a:solidFill>
                </a:rPr>
                <a:t>코드</a:t>
              </a:r>
            </a:p>
          </p:txBody>
        </p:sp>
        <p:sp>
          <p:nvSpPr>
            <p:cNvPr id="3" name="자유형 2"/>
            <p:cNvSpPr/>
            <p:nvPr/>
          </p:nvSpPr>
          <p:spPr>
            <a:xfrm>
              <a:off x="5639453" y="4854516"/>
              <a:ext cx="1154061" cy="11061"/>
            </a:xfrm>
            <a:custGeom>
              <a:avLst/>
              <a:gdLst>
                <a:gd name="connsiteX0" fmla="*/ 0 w 1154061"/>
                <a:gd name="connsiteY0" fmla="*/ 11061 h 11061"/>
                <a:gd name="connsiteX1" fmla="*/ 1154061 w 1154061"/>
                <a:gd name="connsiteY1" fmla="*/ 0 h 1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4061" h="11061">
                  <a:moveTo>
                    <a:pt x="0" y="11061"/>
                  </a:moveTo>
                  <a:lnTo>
                    <a:pt x="1154061" y="0"/>
                  </a:ln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5" name="자유형 4"/>
            <p:cNvSpPr/>
            <p:nvPr/>
          </p:nvSpPr>
          <p:spPr>
            <a:xfrm>
              <a:off x="5281805" y="5009374"/>
              <a:ext cx="1611261" cy="88490"/>
            </a:xfrm>
            <a:custGeom>
              <a:avLst/>
              <a:gdLst>
                <a:gd name="connsiteX0" fmla="*/ 0 w 1611261"/>
                <a:gd name="connsiteY0" fmla="*/ 88490 h 88490"/>
                <a:gd name="connsiteX1" fmla="*/ 1611261 w 1611261"/>
                <a:gd name="connsiteY1" fmla="*/ 0 h 8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11261" h="88490">
                  <a:moveTo>
                    <a:pt x="0" y="88490"/>
                  </a:moveTo>
                  <a:lnTo>
                    <a:pt x="1611261" y="0"/>
                  </a:ln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6" name="자유형 5"/>
            <p:cNvSpPr/>
            <p:nvPr/>
          </p:nvSpPr>
          <p:spPr>
            <a:xfrm>
              <a:off x="5606269" y="5260097"/>
              <a:ext cx="1904754" cy="280464"/>
            </a:xfrm>
            <a:custGeom>
              <a:avLst/>
              <a:gdLst>
                <a:gd name="connsiteX0" fmla="*/ 0 w 1957528"/>
                <a:gd name="connsiteY0" fmla="*/ 95864 h 388292"/>
                <a:gd name="connsiteX1" fmla="*/ 1648132 w 1957528"/>
                <a:gd name="connsiteY1" fmla="*/ 387145 h 388292"/>
                <a:gd name="connsiteX2" fmla="*/ 1954162 w 1957528"/>
                <a:gd name="connsiteY2" fmla="*/ 0 h 388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7528" h="388292">
                  <a:moveTo>
                    <a:pt x="0" y="95864"/>
                  </a:moveTo>
                  <a:cubicBezTo>
                    <a:pt x="661219" y="249493"/>
                    <a:pt x="1322438" y="403122"/>
                    <a:pt x="1648132" y="387145"/>
                  </a:cubicBezTo>
                  <a:cubicBezTo>
                    <a:pt x="1973826" y="371168"/>
                    <a:pt x="1963994" y="185584"/>
                    <a:pt x="1954162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145" y="1685158"/>
            <a:ext cx="7775776" cy="92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706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27713" y="1062256"/>
            <a:ext cx="3960440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&lt;head&gt;&lt;title&gt;CSS3 </a:t>
            </a:r>
            <a:r>
              <a:rPr lang="ko-KR" altLang="en-US" sz="1200" dirty="0"/>
              <a:t>색 활용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div { </a:t>
            </a:r>
          </a:p>
          <a:p>
            <a:pPr defTabSz="180000"/>
            <a:r>
              <a:rPr lang="en-US" altLang="ko-KR" sz="1200" b="1" dirty="0"/>
              <a:t>	margin-left : 30px; </a:t>
            </a:r>
          </a:p>
          <a:p>
            <a:pPr defTabSz="180000"/>
            <a:r>
              <a:rPr lang="en-US" altLang="ko-KR" sz="1200" b="1" dirty="0"/>
              <a:t>	margin-right : 30px; </a:t>
            </a:r>
          </a:p>
          <a:p>
            <a:pPr defTabSz="180000"/>
            <a:r>
              <a:rPr lang="en-US" altLang="ko-KR" sz="1200" b="1" dirty="0"/>
              <a:t>	margin-bottom : 10px;</a:t>
            </a:r>
          </a:p>
          <a:p>
            <a:pPr defTabSz="180000"/>
            <a:r>
              <a:rPr lang="en-US" altLang="ko-KR" sz="1200" b="1" dirty="0"/>
              <a:t>	color : white; </a:t>
            </a:r>
            <a:r>
              <a:rPr lang="en-US" altLang="ko-KR" sz="1200" dirty="0"/>
              <a:t>/* </a:t>
            </a:r>
            <a:r>
              <a:rPr lang="ko-KR" altLang="en-US" sz="1200" dirty="0"/>
              <a:t>모든 </a:t>
            </a:r>
            <a:r>
              <a:rPr lang="en-US" altLang="ko-KR" sz="1200" dirty="0"/>
              <a:t>&lt;div&gt; </a:t>
            </a:r>
            <a:r>
              <a:rPr lang="ko-KR" altLang="en-US" sz="1200" dirty="0"/>
              <a:t>글자 색은 </a:t>
            </a:r>
            <a:r>
              <a:rPr lang="en-US" altLang="ko-KR" sz="1200" dirty="0"/>
              <a:t>white */</a:t>
            </a:r>
          </a:p>
          <a:p>
            <a:pPr defTabSz="180000"/>
            <a:r>
              <a:rPr lang="en-US" altLang="ko-KR" sz="1200" b="1" dirty="0"/>
              <a:t>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&lt;h3&gt;CSS3 </a:t>
            </a:r>
            <a:r>
              <a:rPr lang="ko-KR" altLang="en-US" sz="1200" dirty="0"/>
              <a:t>색 활용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 style="</a:t>
            </a:r>
            <a:r>
              <a:rPr lang="en-US" altLang="ko-KR" sz="1200" b="1" dirty="0" err="1"/>
              <a:t>background-color:</a:t>
            </a:r>
            <a:r>
              <a:rPr lang="en-US" altLang="ko-KR" sz="1200" b="1" dirty="0" err="1">
                <a:solidFill>
                  <a:schemeClr val="accent2">
                    <a:lumMod val="75000"/>
                  </a:schemeClr>
                </a:solidFill>
              </a:rPr>
              <a:t>deepskyblBue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deepskyblue</a:t>
            </a:r>
            <a:r>
              <a:rPr lang="en-US" altLang="ko-KR" sz="1200" dirty="0"/>
              <a:t>(#00BFFF)&lt;/div&gt;</a:t>
            </a:r>
          </a:p>
          <a:p>
            <a:pPr defTabSz="180000"/>
            <a:r>
              <a:rPr lang="en-US" altLang="ko-KR" sz="1200" dirty="0"/>
              <a:t>&lt;div style="</a:t>
            </a:r>
            <a:r>
              <a:rPr lang="en-US" altLang="ko-KR" sz="1200" b="1" dirty="0" err="1"/>
              <a:t>background-color:</a:t>
            </a:r>
            <a:r>
              <a:rPr lang="en-US" altLang="ko-KR" sz="1200" b="1" dirty="0" err="1">
                <a:solidFill>
                  <a:schemeClr val="accent2">
                    <a:lumMod val="75000"/>
                  </a:schemeClr>
                </a:solidFill>
              </a:rPr>
              <a:t>brown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brown(#A52A2A)&lt;/div&gt;</a:t>
            </a:r>
          </a:p>
          <a:p>
            <a:pPr defTabSz="180000"/>
            <a:r>
              <a:rPr lang="en-US" altLang="ko-KR" sz="1200" dirty="0"/>
              <a:t>&lt;div style="</a:t>
            </a:r>
            <a:r>
              <a:rPr lang="en-US" altLang="ko-KR" sz="1200" b="1" dirty="0" err="1"/>
              <a:t>background-color:</a:t>
            </a:r>
            <a:r>
              <a:rPr lang="en-US" altLang="ko-KR" sz="1200" b="1" dirty="0" err="1">
                <a:solidFill>
                  <a:schemeClr val="accent2">
                    <a:lumMod val="75000"/>
                  </a:schemeClr>
                </a:solidFill>
              </a:rPr>
              <a:t>fuchsi</a:t>
            </a:r>
            <a:r>
              <a:rPr lang="en-US" altLang="ko-KR" sz="1200" dirty="0" err="1">
                <a:solidFill>
                  <a:schemeClr val="accent2">
                    <a:lumMod val="75000"/>
                  </a:schemeClr>
                </a:solidFill>
              </a:rPr>
              <a:t>a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fuchsia(#FF00FF)&lt;/div&gt;</a:t>
            </a:r>
          </a:p>
          <a:p>
            <a:pPr defTabSz="180000"/>
            <a:r>
              <a:rPr lang="en-US" altLang="ko-KR" sz="1200" dirty="0"/>
              <a:t>&lt;div style="</a:t>
            </a:r>
            <a:r>
              <a:rPr lang="en-US" altLang="ko-KR" sz="1200" b="1" dirty="0" err="1"/>
              <a:t>background-color:</a:t>
            </a:r>
            <a:r>
              <a:rPr lang="en-US" altLang="ko-KR" sz="1200" b="1" dirty="0" err="1">
                <a:solidFill>
                  <a:schemeClr val="accent2">
                    <a:lumMod val="75000"/>
                  </a:schemeClr>
                </a:solidFill>
              </a:rPr>
              <a:t>darkorange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darkorange</a:t>
            </a:r>
            <a:r>
              <a:rPr lang="en-US" altLang="ko-KR" sz="1200" dirty="0"/>
              <a:t>(#FF8C00)&lt;/div&gt;</a:t>
            </a:r>
          </a:p>
          <a:p>
            <a:pPr defTabSz="180000"/>
            <a:r>
              <a:rPr lang="en-US" altLang="ko-KR" sz="1200" dirty="0"/>
              <a:t>&lt;div style="</a:t>
            </a:r>
            <a:r>
              <a:rPr lang="en-US" altLang="ko-KR" sz="1200" b="1" dirty="0"/>
              <a:t>background-color: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#008B8B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darkcyan</a:t>
            </a:r>
            <a:r>
              <a:rPr lang="en-US" altLang="ko-KR" sz="1200" dirty="0"/>
              <a:t>(#008B8B)&lt;/div&gt;</a:t>
            </a:r>
          </a:p>
          <a:p>
            <a:pPr defTabSz="180000"/>
            <a:r>
              <a:rPr lang="en-US" altLang="ko-KR" sz="1200" dirty="0"/>
              <a:t>&lt;div style="</a:t>
            </a:r>
            <a:r>
              <a:rPr lang="en-US" altLang="ko-KR" sz="1200" b="1" dirty="0"/>
              <a:t>background-color: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#6B8E23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olivedrab</a:t>
            </a:r>
            <a:r>
              <a:rPr lang="en-US" altLang="ko-KR" sz="1200" dirty="0"/>
              <a:t> (#6B8E23)&lt;/div&gt;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196752"/>
            <a:ext cx="2637091" cy="380296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9581" y="409057"/>
            <a:ext cx="7773338" cy="585671"/>
          </a:xfrm>
        </p:spPr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4–10 </a:t>
            </a:r>
            <a:r>
              <a:rPr lang="ko-KR" altLang="en-US" dirty="0"/>
              <a:t>색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056573" y="5771265"/>
            <a:ext cx="11368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margin-left:30px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764402" y="5784001"/>
            <a:ext cx="12234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margin-right:30px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7495575" y="5711993"/>
            <a:ext cx="392224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888129" y="4991913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505425" y="4991913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7505425" y="3388518"/>
            <a:ext cx="284213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 flipV="1">
            <a:off x="7505425" y="3476428"/>
            <a:ext cx="284215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6648103" y="2780648"/>
            <a:ext cx="13837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margin-bottom:10px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7647531" y="2972567"/>
            <a:ext cx="0" cy="415951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5281013" y="5702721"/>
            <a:ext cx="392224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673567" y="4982641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290863" y="4982641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사각형 설명선 24"/>
          <p:cNvSpPr/>
          <p:nvPr/>
        </p:nvSpPr>
        <p:spPr>
          <a:xfrm>
            <a:off x="2601618" y="2158715"/>
            <a:ext cx="1394318" cy="158807"/>
          </a:xfrm>
          <a:prstGeom prst="wedgeRoundRectCallout">
            <a:avLst>
              <a:gd name="adj1" fmla="val -62298"/>
              <a:gd name="adj2" fmla="val 1340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dirty="0">
                <a:solidFill>
                  <a:schemeClr val="tx1"/>
                </a:solidFill>
              </a:rPr>
              <a:t>좌우 아래 여백 지정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615F293-1352-EE4F-BA82-E405AFCEFDB2}"/>
              </a:ext>
            </a:extLst>
          </p:cNvPr>
          <p:cNvSpPr/>
          <p:nvPr/>
        </p:nvSpPr>
        <p:spPr>
          <a:xfrm>
            <a:off x="179512" y="6466586"/>
            <a:ext cx="241738" cy="2402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404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60787" y="425977"/>
            <a:ext cx="7773338" cy="707328"/>
          </a:xfrm>
        </p:spPr>
        <p:txBody>
          <a:bodyPr/>
          <a:lstStyle/>
          <a:p>
            <a:r>
              <a:rPr lang="ko-KR" altLang="en-US" dirty="0"/>
              <a:t>텍스트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0787" y="1274202"/>
            <a:ext cx="7773339" cy="3424107"/>
          </a:xfrm>
        </p:spPr>
        <p:txBody>
          <a:bodyPr/>
          <a:lstStyle/>
          <a:p>
            <a:r>
              <a:rPr lang="ko-KR" altLang="en-US" dirty="0"/>
              <a:t>텍스트를 꾸미는 </a:t>
            </a:r>
            <a:r>
              <a:rPr lang="en-US" altLang="ko-KR" dirty="0"/>
              <a:t>CSS3 </a:t>
            </a:r>
            <a:r>
              <a:rPr lang="ko-KR" altLang="en-US" dirty="0"/>
              <a:t>스타일 시트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text-decoration </a:t>
            </a:r>
            <a:r>
              <a:rPr lang="ko-KR" altLang="en-US" dirty="0" err="1"/>
              <a:t>프로퍼티로</a:t>
            </a:r>
            <a:r>
              <a:rPr lang="ko-KR" altLang="en-US" dirty="0"/>
              <a:t> 하이퍼링크에 밑줄 제거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98526" y="3259023"/>
            <a:ext cx="741682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=“http://www.naver.com” style=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”text-decoration : none”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600" kern="0" dirty="0" err="1">
                <a:solidFill>
                  <a:srgbClr val="000000"/>
                </a:solidFill>
                <a:latin typeface="+mj-ea"/>
                <a:ea typeface="+mj-ea"/>
              </a:rPr>
              <a:t>네이버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526" y="1731788"/>
            <a:ext cx="7776864" cy="91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589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581451" y="620688"/>
            <a:ext cx="4070634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	&lt;p class="p1"&gt;HTML</a:t>
            </a:r>
            <a:r>
              <a:rPr lang="ko-KR" altLang="en-US" sz="1200" dirty="0"/>
              <a:t>의 태그만으로 기존의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워드 프로세서와 같이 들여쓰기</a:t>
            </a:r>
            <a:r>
              <a:rPr lang="en-US" altLang="ko-KR" sz="1200" dirty="0"/>
              <a:t>, </a:t>
            </a:r>
            <a:r>
              <a:rPr lang="ko-KR" altLang="en-US" sz="1200" dirty="0"/>
              <a:t>정렬</a:t>
            </a:r>
            <a:r>
              <a:rPr lang="en-US" altLang="ko-KR" sz="1200" dirty="0"/>
              <a:t>, </a:t>
            </a:r>
            <a:r>
              <a:rPr lang="ko-KR" altLang="en-US" sz="1200" dirty="0"/>
              <a:t>공백</a:t>
            </a:r>
            <a:r>
              <a:rPr lang="en-US" altLang="ko-KR" sz="1200" dirty="0"/>
              <a:t>, 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간격 등과 세밀한 </a:t>
            </a:r>
            <a:r>
              <a:rPr lang="en-US" altLang="ko-KR" sz="1200" dirty="0"/>
              <a:t>&lt;span&gt;</a:t>
            </a:r>
            <a:r>
              <a:rPr lang="ko-KR" altLang="en-US" sz="1200" dirty="0"/>
              <a:t>텍스트 제어</a:t>
            </a:r>
            <a:r>
              <a:rPr lang="en-US" altLang="ko-KR" sz="1200" dirty="0"/>
              <a:t>&lt;/span&gt;</a:t>
            </a:r>
            <a:r>
              <a:rPr lang="ko-KR" altLang="en-US" sz="1200" dirty="0"/>
              <a:t>를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할 수 없다</a:t>
            </a:r>
            <a:r>
              <a:rPr lang="en-US" altLang="ko-KR" sz="1200" dirty="0"/>
              <a:t>. &lt;/p&gt;</a:t>
            </a:r>
          </a:p>
          <a:p>
            <a:pPr defTabSz="180000"/>
            <a:r>
              <a:rPr lang="en-US" altLang="ko-KR" sz="1200" dirty="0"/>
              <a:t>	&lt;p class="p2"&gt;</a:t>
            </a:r>
            <a:r>
              <a:rPr lang="ko-KR" altLang="en-US" sz="1200" dirty="0"/>
              <a:t>그러나</a:t>
            </a:r>
            <a:r>
              <a:rPr lang="en-US" altLang="ko-KR" sz="1200" dirty="0"/>
              <a:t>,</a:t>
            </a:r>
          </a:p>
          <a:p>
            <a:pPr defTabSz="180000"/>
            <a:r>
              <a:rPr lang="en-US" altLang="ko-KR" sz="1200" dirty="0"/>
              <a:t>		&lt;strong&gt;</a:t>
            </a:r>
            <a:r>
              <a:rPr lang="ko-KR" altLang="en-US" sz="1200" dirty="0"/>
              <a:t>스타일 시트</a:t>
            </a:r>
            <a:r>
              <a:rPr lang="en-US" altLang="ko-KR" sz="1200" dirty="0"/>
              <a:t>&lt;/strong&gt;</a:t>
            </a:r>
            <a:r>
              <a:rPr lang="ko-KR" altLang="en-US" sz="1200" dirty="0"/>
              <a:t>는 이를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 가능하게 한다</a:t>
            </a:r>
            <a:r>
              <a:rPr lang="en-US" altLang="ko-KR" sz="1200" dirty="0"/>
              <a:t>. </a:t>
            </a:r>
            <a:r>
              <a:rPr lang="ko-KR" altLang="en-US" sz="1200" dirty="0"/>
              <a:t>들여쓰기</a:t>
            </a:r>
            <a:r>
              <a:rPr lang="en-US" altLang="ko-KR" sz="1200" dirty="0"/>
              <a:t>, </a:t>
            </a:r>
            <a:r>
              <a:rPr lang="ko-KR" altLang="en-US" sz="1200" dirty="0"/>
              <a:t>정렬에 대해서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 알아본다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&lt;/p&gt;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	&lt;a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href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=</a:t>
            </a:r>
            <a:r>
              <a:rPr lang="en-US" altLang="ko-KR" sz="1200" dirty="0"/>
              <a:t>"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http://www.naver.com</a:t>
            </a:r>
            <a:r>
              <a:rPr lang="en-US" altLang="ko-KR" sz="1200" dirty="0"/>
              <a:t>"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 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		 style=</a:t>
            </a:r>
            <a:r>
              <a:rPr lang="en-US" altLang="ko-KR" sz="1200" dirty="0"/>
              <a:t>"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</a:rPr>
              <a:t>text-decoration : none</a:t>
            </a:r>
            <a:r>
              <a:rPr lang="en-US" altLang="ko-KR" sz="1200" dirty="0"/>
              <a:t>"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&gt;</a:t>
            </a:r>
            <a:r>
              <a:rPr lang="ko-KR" altLang="en-US" sz="1200" kern="0" dirty="0" err="1">
                <a:solidFill>
                  <a:srgbClr val="000000"/>
                </a:solidFill>
                <a:latin typeface="+mj-ea"/>
              </a:rPr>
              <a:t>네이버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&lt;/a&gt;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&lt;/body&gt;&lt;/html&gt;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5291" y="10651"/>
            <a:ext cx="7773338" cy="969713"/>
          </a:xfrm>
        </p:spPr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4-11 </a:t>
            </a:r>
            <a:r>
              <a:rPr lang="ko-KR" altLang="en-US" dirty="0"/>
              <a:t>텍스트 꾸미기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6451" y="1491203"/>
            <a:ext cx="3595509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텍스트 꾸미기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dirty="0"/>
              <a:t>h3 {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text-align : right; </a:t>
            </a:r>
            <a:r>
              <a:rPr lang="en-US" altLang="ko-KR" sz="1200" dirty="0"/>
              <a:t>/* </a:t>
            </a:r>
            <a:r>
              <a:rPr lang="ko-KR" altLang="en-US" sz="1200" dirty="0"/>
              <a:t>오른쪽 정렬 *</a:t>
            </a:r>
            <a:r>
              <a:rPr lang="en-US" altLang="ko-KR" sz="1200" dirty="0"/>
              <a:t>/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span {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text-decoration : line-through; </a:t>
            </a:r>
            <a:r>
              <a:rPr lang="en-US" altLang="ko-KR" sz="1200" dirty="0"/>
              <a:t>/* </a:t>
            </a:r>
            <a:r>
              <a:rPr lang="ko-KR" altLang="en-US" sz="1200" dirty="0"/>
              <a:t>중간 줄 *</a:t>
            </a:r>
            <a:r>
              <a:rPr lang="en-US" altLang="ko-KR" sz="1200" dirty="0"/>
              <a:t>/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}  </a:t>
            </a:r>
          </a:p>
          <a:p>
            <a:pPr defTabSz="180000"/>
            <a:r>
              <a:rPr lang="en-US" altLang="ko-KR" sz="1200" dirty="0"/>
              <a:t>strong {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text-decoration : </a:t>
            </a:r>
            <a:r>
              <a:rPr lang="en-US" altLang="ko-KR" sz="1200" b="1" dirty="0" err="1"/>
              <a:t>overline</a:t>
            </a:r>
            <a:r>
              <a:rPr lang="en-US" altLang="ko-KR" sz="1200" b="1" dirty="0"/>
              <a:t>; </a:t>
            </a:r>
            <a:r>
              <a:rPr lang="en-US" altLang="ko-KR" sz="1200" dirty="0"/>
              <a:t>/* </a:t>
            </a:r>
            <a:r>
              <a:rPr lang="ko-KR" altLang="en-US" sz="1200" dirty="0"/>
              <a:t>윗줄 *</a:t>
            </a:r>
            <a:r>
              <a:rPr lang="en-US" altLang="ko-KR" sz="1200" dirty="0"/>
              <a:t>/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.p1 {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text-indent : 3em; </a:t>
            </a:r>
            <a:r>
              <a:rPr lang="en-US" altLang="ko-KR" sz="1200" dirty="0"/>
              <a:t>/* 3 </a:t>
            </a:r>
            <a:r>
              <a:rPr lang="ko-KR" altLang="en-US" sz="1200" dirty="0"/>
              <a:t>글자 들여쓰기 *</a:t>
            </a:r>
            <a:r>
              <a:rPr lang="en-US" altLang="ko-KR" sz="1200" dirty="0"/>
              <a:t>/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text-align : justify; </a:t>
            </a:r>
            <a:r>
              <a:rPr lang="en-US" altLang="ko-KR" sz="1200" dirty="0"/>
              <a:t>/* </a:t>
            </a:r>
            <a:r>
              <a:rPr lang="ko-KR" altLang="en-US" sz="1200" dirty="0"/>
              <a:t>양쪽 정렬 *</a:t>
            </a:r>
            <a:r>
              <a:rPr lang="en-US" altLang="ko-KR" sz="1200" dirty="0"/>
              <a:t>/</a:t>
            </a:r>
          </a:p>
          <a:p>
            <a:pPr defTabSz="180000"/>
            <a:r>
              <a:rPr lang="en-US" altLang="ko-KR" sz="1200" dirty="0"/>
              <a:t>} </a:t>
            </a:r>
          </a:p>
          <a:p>
            <a:pPr defTabSz="180000"/>
            <a:r>
              <a:rPr lang="en-US" altLang="ko-KR" sz="1200" dirty="0"/>
              <a:t>.p2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text-indent : 1em; </a:t>
            </a:r>
            <a:r>
              <a:rPr lang="en-US" altLang="ko-KR" sz="1200" dirty="0"/>
              <a:t>/* 1 </a:t>
            </a:r>
            <a:r>
              <a:rPr lang="ko-KR" altLang="en-US" sz="1200" dirty="0"/>
              <a:t>글자 들여쓰기 *</a:t>
            </a:r>
            <a:r>
              <a:rPr lang="en-US" altLang="ko-KR" sz="1200" dirty="0"/>
              <a:t>/</a:t>
            </a:r>
            <a:r>
              <a:rPr lang="ko-KR" altLang="en-US" sz="1200" dirty="0"/>
              <a:t>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text-align : center; </a:t>
            </a:r>
            <a:r>
              <a:rPr lang="en-US" altLang="ko-KR" sz="1200" dirty="0"/>
              <a:t>/* </a:t>
            </a:r>
            <a:r>
              <a:rPr lang="ko-KR" altLang="en-US" sz="1200" dirty="0"/>
              <a:t>중앙 정렬 *</a:t>
            </a:r>
            <a:r>
              <a:rPr lang="en-US" altLang="ko-KR" sz="1200" dirty="0"/>
              <a:t>/</a:t>
            </a:r>
          </a:p>
          <a:p>
            <a:pPr defTabSz="180000"/>
            <a:r>
              <a:rPr lang="en-US" altLang="ko-KR" sz="1200" dirty="0"/>
              <a:t>} 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텍스트 꾸미기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5162605" y="2833244"/>
            <a:ext cx="3809532" cy="3980132"/>
            <a:chOff x="5134834" y="2729888"/>
            <a:chExt cx="3809532" cy="398013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40152" y="2729888"/>
              <a:ext cx="2357761" cy="372278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457962" y="3553306"/>
              <a:ext cx="8467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3em(3 </a:t>
              </a:r>
              <a:r>
                <a:rPr lang="ko-KR" altLang="en-US" sz="1000" dirty="0">
                  <a:solidFill>
                    <a:srgbClr val="C00000"/>
                  </a:solidFill>
                </a:rPr>
                <a:t>글자</a:t>
              </a:r>
              <a:endParaRPr lang="en-US" altLang="ko-KR" sz="1000" dirty="0">
                <a:solidFill>
                  <a:srgbClr val="C00000"/>
                </a:solidFill>
              </a:endParaRPr>
            </a:p>
            <a:p>
              <a:r>
                <a:rPr lang="ko-KR" altLang="en-US" sz="1000" dirty="0">
                  <a:solidFill>
                    <a:srgbClr val="C00000"/>
                  </a:solidFill>
                </a:rPr>
                <a:t> 들여쓰기</a:t>
              </a:r>
              <a:r>
                <a:rPr lang="en-US" altLang="ko-KR" sz="1000" dirty="0">
                  <a:solidFill>
                    <a:srgbClr val="C00000"/>
                  </a:solidFill>
                </a:rPr>
                <a:t>)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>
              <a:off x="5630339" y="4798564"/>
              <a:ext cx="519114" cy="428625"/>
            </a:xfrm>
            <a:custGeom>
              <a:avLst/>
              <a:gdLst>
                <a:gd name="connsiteX0" fmla="*/ 0 w 428625"/>
                <a:gd name="connsiteY0" fmla="*/ 0 h 428625"/>
                <a:gd name="connsiteX1" fmla="*/ 123825 w 428625"/>
                <a:gd name="connsiteY1" fmla="*/ 304800 h 428625"/>
                <a:gd name="connsiteX2" fmla="*/ 428625 w 428625"/>
                <a:gd name="connsiteY2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25" h="428625">
                  <a:moveTo>
                    <a:pt x="0" y="0"/>
                  </a:moveTo>
                  <a:cubicBezTo>
                    <a:pt x="26194" y="116681"/>
                    <a:pt x="52388" y="233363"/>
                    <a:pt x="123825" y="304800"/>
                  </a:cubicBezTo>
                  <a:cubicBezTo>
                    <a:pt x="195262" y="376237"/>
                    <a:pt x="428625" y="428625"/>
                    <a:pt x="428625" y="428625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134834" y="4413265"/>
              <a:ext cx="8915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1em(1 </a:t>
              </a:r>
              <a:r>
                <a:rPr lang="ko-KR" altLang="en-US" sz="1000" dirty="0">
                  <a:solidFill>
                    <a:srgbClr val="C00000"/>
                  </a:solidFill>
                </a:rPr>
                <a:t>글자 </a:t>
              </a:r>
              <a:endParaRPr lang="en-US" altLang="ko-KR" sz="1000" dirty="0">
                <a:solidFill>
                  <a:srgbClr val="C00000"/>
                </a:solidFill>
              </a:endParaRPr>
            </a:p>
            <a:p>
              <a:r>
                <a:rPr lang="ko-KR" altLang="en-US" sz="1000" dirty="0">
                  <a:solidFill>
                    <a:srgbClr val="C00000"/>
                  </a:solidFill>
                </a:rPr>
                <a:t>   들여쓰기</a:t>
              </a:r>
              <a:r>
                <a:rPr lang="en-US" altLang="ko-KR" sz="1000" dirty="0">
                  <a:solidFill>
                    <a:srgbClr val="C00000"/>
                  </a:solidFill>
                </a:rPr>
                <a:t>)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5816078" y="3923981"/>
              <a:ext cx="638546" cy="428625"/>
            </a:xfrm>
            <a:custGeom>
              <a:avLst/>
              <a:gdLst>
                <a:gd name="connsiteX0" fmla="*/ 0 w 428625"/>
                <a:gd name="connsiteY0" fmla="*/ 0 h 428625"/>
                <a:gd name="connsiteX1" fmla="*/ 123825 w 428625"/>
                <a:gd name="connsiteY1" fmla="*/ 304800 h 428625"/>
                <a:gd name="connsiteX2" fmla="*/ 428625 w 428625"/>
                <a:gd name="connsiteY2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25" h="428625">
                  <a:moveTo>
                    <a:pt x="0" y="0"/>
                  </a:moveTo>
                  <a:cubicBezTo>
                    <a:pt x="26194" y="116681"/>
                    <a:pt x="52388" y="233363"/>
                    <a:pt x="123825" y="304800"/>
                  </a:cubicBezTo>
                  <a:cubicBezTo>
                    <a:pt x="195262" y="376237"/>
                    <a:pt x="428625" y="428625"/>
                    <a:pt x="428625" y="428625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10" name="자유형 9"/>
            <p:cNvSpPr/>
            <p:nvPr/>
          </p:nvSpPr>
          <p:spPr>
            <a:xfrm flipH="1" flipV="1">
              <a:off x="7732407" y="5648249"/>
              <a:ext cx="487187" cy="142173"/>
            </a:xfrm>
            <a:custGeom>
              <a:avLst/>
              <a:gdLst>
                <a:gd name="connsiteX0" fmla="*/ 0 w 428625"/>
                <a:gd name="connsiteY0" fmla="*/ 0 h 428625"/>
                <a:gd name="connsiteX1" fmla="*/ 123825 w 428625"/>
                <a:gd name="connsiteY1" fmla="*/ 304800 h 428625"/>
                <a:gd name="connsiteX2" fmla="*/ 428625 w 428625"/>
                <a:gd name="connsiteY2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25" h="428625">
                  <a:moveTo>
                    <a:pt x="0" y="0"/>
                  </a:moveTo>
                  <a:cubicBezTo>
                    <a:pt x="26194" y="116681"/>
                    <a:pt x="52388" y="233363"/>
                    <a:pt x="123825" y="304800"/>
                  </a:cubicBezTo>
                  <a:cubicBezTo>
                    <a:pt x="195262" y="376237"/>
                    <a:pt x="428625" y="428625"/>
                    <a:pt x="428625" y="428625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158157" y="5671711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C00000"/>
                  </a:solidFill>
                </a:rPr>
                <a:t>중앙정렬</a:t>
              </a:r>
            </a:p>
          </p:txBody>
        </p:sp>
        <p:sp>
          <p:nvSpPr>
            <p:cNvPr id="14" name="자유형 13"/>
            <p:cNvSpPr/>
            <p:nvPr/>
          </p:nvSpPr>
          <p:spPr>
            <a:xfrm flipH="1" flipV="1">
              <a:off x="8254823" y="3833295"/>
              <a:ext cx="360040" cy="111334"/>
            </a:xfrm>
            <a:custGeom>
              <a:avLst/>
              <a:gdLst>
                <a:gd name="connsiteX0" fmla="*/ 0 w 428625"/>
                <a:gd name="connsiteY0" fmla="*/ 0 h 428625"/>
                <a:gd name="connsiteX1" fmla="*/ 123825 w 428625"/>
                <a:gd name="connsiteY1" fmla="*/ 304800 h 428625"/>
                <a:gd name="connsiteX2" fmla="*/ 428625 w 428625"/>
                <a:gd name="connsiteY2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25" h="428625">
                  <a:moveTo>
                    <a:pt x="0" y="0"/>
                  </a:moveTo>
                  <a:cubicBezTo>
                    <a:pt x="26194" y="116681"/>
                    <a:pt x="52388" y="233363"/>
                    <a:pt x="123825" y="304800"/>
                  </a:cubicBezTo>
                  <a:cubicBezTo>
                    <a:pt x="195262" y="376237"/>
                    <a:pt x="428625" y="428625"/>
                    <a:pt x="428625" y="428625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374979" y="3944629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C00000"/>
                  </a:solidFill>
                </a:rPr>
                <a:t>오른쪽</a:t>
              </a:r>
              <a:endParaRPr lang="en-US" altLang="ko-KR" sz="1000" dirty="0">
                <a:solidFill>
                  <a:srgbClr val="C00000"/>
                </a:solidFill>
              </a:endParaRPr>
            </a:p>
            <a:p>
              <a:r>
                <a:rPr lang="ko-KR" altLang="en-US" sz="1000" dirty="0">
                  <a:solidFill>
                    <a:srgbClr val="C00000"/>
                  </a:solidFill>
                </a:rPr>
                <a:t>정렬</a:t>
              </a:r>
            </a:p>
          </p:txBody>
        </p:sp>
        <p:sp>
          <p:nvSpPr>
            <p:cNvPr id="18" name="자유형 17"/>
            <p:cNvSpPr/>
            <p:nvPr/>
          </p:nvSpPr>
          <p:spPr>
            <a:xfrm flipH="1" flipV="1">
              <a:off x="7119033" y="6145401"/>
              <a:ext cx="45719" cy="318398"/>
            </a:xfrm>
            <a:custGeom>
              <a:avLst/>
              <a:gdLst>
                <a:gd name="connsiteX0" fmla="*/ 0 w 428625"/>
                <a:gd name="connsiteY0" fmla="*/ 0 h 428625"/>
                <a:gd name="connsiteX1" fmla="*/ 123825 w 428625"/>
                <a:gd name="connsiteY1" fmla="*/ 304800 h 428625"/>
                <a:gd name="connsiteX2" fmla="*/ 428625 w 428625"/>
                <a:gd name="connsiteY2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25" h="428625">
                  <a:moveTo>
                    <a:pt x="0" y="0"/>
                  </a:moveTo>
                  <a:cubicBezTo>
                    <a:pt x="26194" y="116681"/>
                    <a:pt x="52388" y="233363"/>
                    <a:pt x="123825" y="304800"/>
                  </a:cubicBezTo>
                  <a:cubicBezTo>
                    <a:pt x="195262" y="376237"/>
                    <a:pt x="428625" y="428625"/>
                    <a:pt x="428625" y="428625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962577" y="6463799"/>
              <a:ext cx="11721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C00000"/>
                  </a:solidFill>
                </a:rPr>
                <a:t>밑줄을 없앤 링크</a:t>
              </a:r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0C281437-5197-DD4E-AA41-DA6C1CB13FB9}"/>
              </a:ext>
            </a:extLst>
          </p:cNvPr>
          <p:cNvSpPr/>
          <p:nvPr/>
        </p:nvSpPr>
        <p:spPr>
          <a:xfrm>
            <a:off x="179512" y="6466586"/>
            <a:ext cx="241738" cy="2402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3429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1560" y="357673"/>
            <a:ext cx="7773338" cy="729911"/>
          </a:xfrm>
        </p:spPr>
        <p:txBody>
          <a:bodyPr/>
          <a:lstStyle/>
          <a:p>
            <a:r>
              <a:rPr lang="en-US" altLang="ko-KR" dirty="0"/>
              <a:t>CSS3</a:t>
            </a:r>
            <a:r>
              <a:rPr lang="ko-KR" altLang="en-US" dirty="0"/>
              <a:t>의 표준 단위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HTML5</a:t>
            </a:r>
            <a:r>
              <a:rPr lang="ko-KR" altLang="en-US" dirty="0"/>
              <a:t>에서는 단위를 사용하지 않으면 </a:t>
            </a:r>
            <a:r>
              <a:rPr lang="en-US" altLang="ko-KR" dirty="0"/>
              <a:t>CSS </a:t>
            </a:r>
            <a:r>
              <a:rPr lang="ko-KR" altLang="en-US" dirty="0"/>
              <a:t>스타일 오류</a:t>
            </a:r>
            <a:endParaRPr lang="en-US" altLang="ko-KR" dirty="0"/>
          </a:p>
          <a:p>
            <a:pPr lvl="2"/>
            <a:r>
              <a:rPr lang="en-US" altLang="ko-KR" dirty="0"/>
              <a:t>font-size : 3; /* </a:t>
            </a:r>
            <a:r>
              <a:rPr lang="ko-KR" altLang="en-US" dirty="0"/>
              <a:t>오류 *</a:t>
            </a:r>
            <a:r>
              <a:rPr lang="en-US" altLang="ko-KR" dirty="0"/>
              <a:t>/</a:t>
            </a:r>
          </a:p>
          <a:p>
            <a:pPr lvl="2"/>
            <a:r>
              <a:rPr lang="en-US" altLang="ko-KR" dirty="0"/>
              <a:t>font-size : 3px; /* </a:t>
            </a:r>
            <a:r>
              <a:rPr lang="ko-KR" altLang="en-US" dirty="0"/>
              <a:t>정상 *</a:t>
            </a:r>
            <a:r>
              <a:rPr lang="en-US" altLang="ko-KR" dirty="0"/>
              <a:t>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48" y="1484784"/>
            <a:ext cx="7792000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6770" y="416364"/>
            <a:ext cx="7773338" cy="799743"/>
          </a:xfrm>
        </p:spPr>
        <p:txBody>
          <a:bodyPr/>
          <a:lstStyle/>
          <a:p>
            <a:pPr fontAlgn="base"/>
            <a:r>
              <a:rPr lang="ko-KR" altLang="en-US" dirty="0"/>
              <a:t>폰트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2720" y="1215082"/>
            <a:ext cx="7773339" cy="3424107"/>
          </a:xfrm>
        </p:spPr>
        <p:txBody>
          <a:bodyPr/>
          <a:lstStyle/>
          <a:p>
            <a:r>
              <a:rPr lang="en-US" altLang="ko-KR" dirty="0"/>
              <a:t>CSS3</a:t>
            </a:r>
            <a:r>
              <a:rPr lang="ko-KR" altLang="en-US" dirty="0"/>
              <a:t>의 폰트와 모양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폰트 형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49</a:t>
            </a:fld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361942" y="3717032"/>
            <a:ext cx="5779265" cy="2031975"/>
            <a:chOff x="1332530" y="4221088"/>
            <a:chExt cx="5779265" cy="2031975"/>
          </a:xfrm>
        </p:grpSpPr>
        <p:sp>
          <p:nvSpPr>
            <p:cNvPr id="5" name="TextBox 4"/>
            <p:cNvSpPr txBox="1"/>
            <p:nvPr/>
          </p:nvSpPr>
          <p:spPr>
            <a:xfrm>
              <a:off x="1548554" y="4659555"/>
              <a:ext cx="14382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Hello</a:t>
              </a:r>
              <a:endParaRPr lang="ko-KR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464195" y="4659555"/>
              <a:ext cx="147027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Arial" panose="020B0604020202020204" pitchFamily="34" charset="0"/>
                  <a:cs typeface="Arial" panose="020B0604020202020204" pitchFamily="34" charset="0"/>
                </a:rPr>
                <a:t>Hello</a:t>
              </a:r>
              <a:endParaRPr lang="ko-KR" altLang="en-US" sz="4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364978" y="4659555"/>
              <a:ext cx="173957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Consolas" panose="020B0609020204030204" pitchFamily="49" charset="0"/>
                  <a:cs typeface="Consolas" panose="020B0609020204030204" pitchFamily="49" charset="0"/>
                </a:rPr>
                <a:t>Hello</a:t>
              </a:r>
              <a:endParaRPr lang="ko-KR" altLang="en-US" sz="4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68719" y="5791398"/>
              <a:ext cx="12923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070C0"/>
                  </a:solidFill>
                </a:rPr>
                <a:t>Serif  </a:t>
              </a:r>
              <a:r>
                <a:rPr lang="ko-KR" altLang="en-US" sz="1200" b="1" dirty="0">
                  <a:solidFill>
                    <a:srgbClr val="0070C0"/>
                  </a:solidFill>
                </a:rPr>
                <a:t>형</a:t>
              </a:r>
              <a:endParaRPr lang="en-US" altLang="ko-KR" sz="1200" b="1" dirty="0">
                <a:solidFill>
                  <a:srgbClr val="0070C0"/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rgbClr val="0070C0"/>
                  </a:solidFill>
                </a:rPr>
                <a:t>(serif</a:t>
              </a:r>
              <a:r>
                <a:rPr lang="ko-KR" altLang="en-US" sz="1200" dirty="0">
                  <a:solidFill>
                    <a:srgbClr val="0070C0"/>
                  </a:solidFill>
                </a:rPr>
                <a:t> 있는 서체</a:t>
              </a:r>
              <a:r>
                <a:rPr lang="en-US" altLang="ko-KR" sz="1200" dirty="0">
                  <a:solidFill>
                    <a:srgbClr val="0070C0"/>
                  </a:solidFill>
                </a:rPr>
                <a:t>)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528924" y="5791398"/>
              <a:ext cx="13313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070C0"/>
                  </a:solidFill>
                </a:rPr>
                <a:t>Sans-Serif  </a:t>
              </a:r>
              <a:r>
                <a:rPr lang="ko-KR" altLang="en-US" sz="1200" b="1" dirty="0">
                  <a:solidFill>
                    <a:srgbClr val="0070C0"/>
                  </a:solidFill>
                </a:rPr>
                <a:t>형</a:t>
              </a:r>
              <a:endParaRPr lang="en-US" altLang="ko-KR" sz="1200" b="1" dirty="0">
                <a:solidFill>
                  <a:srgbClr val="0070C0"/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rgbClr val="0070C0"/>
                  </a:solidFill>
                </a:rPr>
                <a:t>(serif </a:t>
              </a:r>
              <a:r>
                <a:rPr lang="ko-KR" altLang="en-US" sz="1200" dirty="0">
                  <a:solidFill>
                    <a:srgbClr val="0070C0"/>
                  </a:solidFill>
                </a:rPr>
                <a:t>없는 서체</a:t>
              </a:r>
              <a:r>
                <a:rPr lang="en-US" altLang="ko-KR" sz="1200" dirty="0">
                  <a:solidFill>
                    <a:srgbClr val="0070C0"/>
                  </a:solidFill>
                </a:rPr>
                <a:t>)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618347" y="5781948"/>
              <a:ext cx="12328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070C0"/>
                  </a:solidFill>
                </a:rPr>
                <a:t>Monospace </a:t>
              </a:r>
              <a:r>
                <a:rPr lang="ko-KR" altLang="en-US" sz="1200" b="1" dirty="0">
                  <a:solidFill>
                    <a:srgbClr val="0070C0"/>
                  </a:solidFill>
                </a:rPr>
                <a:t>형</a:t>
              </a:r>
              <a:endParaRPr lang="en-US" altLang="ko-KR" sz="1200" b="1" dirty="0">
                <a:solidFill>
                  <a:srgbClr val="0070C0"/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rgbClr val="0070C0"/>
                  </a:solidFill>
                </a:rPr>
                <a:t>(</a:t>
              </a:r>
              <a:r>
                <a:rPr lang="ko-KR" altLang="en-US" sz="1200" dirty="0">
                  <a:solidFill>
                    <a:srgbClr val="0070C0"/>
                  </a:solidFill>
                </a:rPr>
                <a:t>글자 폭 동일</a:t>
              </a:r>
              <a:r>
                <a:rPr lang="en-US" altLang="ko-KR" sz="1200" dirty="0">
                  <a:solidFill>
                    <a:srgbClr val="0070C0"/>
                  </a:solidFill>
                </a:rPr>
                <a:t>)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1548554" y="4740895"/>
              <a:ext cx="288032" cy="216024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2272926" y="4740895"/>
              <a:ext cx="288032" cy="216024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537938" y="4236839"/>
              <a:ext cx="4507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rgbClr val="C00000"/>
                  </a:solidFill>
                </a:rPr>
                <a:t>serif</a:t>
              </a:r>
              <a:endParaRPr lang="ko-KR" altLang="en-US" sz="1050" dirty="0">
                <a:solidFill>
                  <a:srgbClr val="C00000"/>
                </a:solidFill>
              </a:endParaRPr>
            </a:p>
          </p:txBody>
        </p:sp>
        <p:cxnSp>
          <p:nvCxnSpPr>
            <p:cNvPr id="20" name="직선 화살표 연결선 19"/>
            <p:cNvCxnSpPr>
              <a:stCxn id="17" idx="2"/>
            </p:cNvCxnSpPr>
            <p:nvPr/>
          </p:nvCxnSpPr>
          <p:spPr>
            <a:xfrm flipH="1">
              <a:off x="1692570" y="4498449"/>
              <a:ext cx="70750" cy="242446"/>
            </a:xfrm>
            <a:prstGeom prst="straightConnector1">
              <a:avLst/>
            </a:prstGeom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5456036" y="4498449"/>
              <a:ext cx="0" cy="6965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5762721" y="4498449"/>
              <a:ext cx="0" cy="7040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6066008" y="4498449"/>
              <a:ext cx="0" cy="7040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6373065" y="4498449"/>
              <a:ext cx="0" cy="7210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6670647" y="4498449"/>
              <a:ext cx="0" cy="6965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6981992" y="4498449"/>
              <a:ext cx="0" cy="7040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/>
            <p:nvPr/>
          </p:nvCxnSpPr>
          <p:spPr>
            <a:xfrm>
              <a:off x="5436986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/>
            <p:nvPr/>
          </p:nvCxnSpPr>
          <p:spPr>
            <a:xfrm>
              <a:off x="5759323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/>
            <p:nvPr/>
          </p:nvCxnSpPr>
          <p:spPr>
            <a:xfrm>
              <a:off x="6047355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/>
            <p:nvPr/>
          </p:nvCxnSpPr>
          <p:spPr>
            <a:xfrm>
              <a:off x="6335387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/>
            <p:nvPr/>
          </p:nvCxnSpPr>
          <p:spPr>
            <a:xfrm>
              <a:off x="6661122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5716540" y="4221088"/>
              <a:ext cx="95410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rgbClr val="C00000"/>
                  </a:solidFill>
                </a:rPr>
                <a:t>글자 폭 동일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409181" y="5450591"/>
              <a:ext cx="17235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00B050"/>
                  </a:solidFill>
                </a:rPr>
                <a:t>Times New </a:t>
              </a:r>
              <a:r>
                <a:rPr lang="en-US" altLang="ko-KR" sz="1100">
                  <a:solidFill>
                    <a:srgbClr val="00B050"/>
                  </a:solidFill>
                </a:rPr>
                <a:t>Roman </a:t>
              </a:r>
              <a:r>
                <a:rPr lang="ko-KR" altLang="en-US" sz="1100" dirty="0">
                  <a:solidFill>
                    <a:srgbClr val="00B050"/>
                  </a:solidFill>
                </a:rPr>
                <a:t>폰트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852810" y="5450591"/>
              <a:ext cx="80342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>
                  <a:solidFill>
                    <a:srgbClr val="00B050"/>
                  </a:solidFill>
                </a:rPr>
                <a:t>Arial </a:t>
              </a:r>
              <a:r>
                <a:rPr lang="ko-KR" altLang="en-US" sz="1100" dirty="0">
                  <a:solidFill>
                    <a:srgbClr val="00B050"/>
                  </a:solidFill>
                </a:rPr>
                <a:t>폰트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653010" y="5450591"/>
              <a:ext cx="10887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00B050"/>
                  </a:solidFill>
                </a:rPr>
                <a:t>Consolas </a:t>
              </a:r>
              <a:r>
                <a:rPr lang="ko-KR" altLang="en-US" sz="1100" dirty="0">
                  <a:solidFill>
                    <a:srgbClr val="00B050"/>
                  </a:solidFill>
                </a:rPr>
                <a:t>폰트</a:t>
              </a: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332530" y="4221088"/>
              <a:ext cx="1800200" cy="15608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3283245" y="4221088"/>
              <a:ext cx="1800200" cy="15608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5311595" y="4221088"/>
              <a:ext cx="1800200" cy="15608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688135" y="1678417"/>
            <a:ext cx="5036119" cy="1180034"/>
            <a:chOff x="1365181" y="1713575"/>
            <a:chExt cx="5036119" cy="1180034"/>
          </a:xfrm>
        </p:grpSpPr>
        <p:sp>
          <p:nvSpPr>
            <p:cNvPr id="63" name="TextBox 62"/>
            <p:cNvSpPr txBox="1"/>
            <p:nvPr/>
          </p:nvSpPr>
          <p:spPr>
            <a:xfrm rot="763102">
              <a:off x="1365181" y="1952775"/>
              <a:ext cx="19718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Times New Roman</a:t>
              </a:r>
              <a:endParaRPr lang="ko-KR" alt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410724" y="247179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Arial</a:t>
              </a:r>
              <a:endParaRPr lang="ko-KR" altLang="en-US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153732" y="2431944"/>
              <a:ext cx="8249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Forte" panose="03060902040502070203" pitchFamily="66" charset="0"/>
                  <a:cs typeface="Arial" panose="020B0604020202020204" pitchFamily="34" charset="0"/>
                </a:rPr>
                <a:t>Forte</a:t>
              </a:r>
              <a:endParaRPr lang="ko-KR" altLang="en-US" sz="2400" dirty="0">
                <a:latin typeface="Forte" panose="03060902040502070203" pitchFamily="66" charset="0"/>
                <a:cs typeface="Arial" panose="020B0604020202020204" pitchFamily="34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479468" y="2282121"/>
              <a:ext cx="9845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CC9900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Georgia</a:t>
              </a:r>
              <a:endParaRPr lang="ko-KR" altLang="en-US" dirty="0">
                <a:solidFill>
                  <a:srgbClr val="CC9900"/>
                </a:solidFill>
                <a:latin typeface="Georgia" panose="02040502050405020303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700193" y="2117768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99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Courier New</a:t>
              </a:r>
              <a:endParaRPr lang="ko-KR" altLang="en-US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925266" y="174024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궁서체" panose="02030609000101010101" pitchFamily="17" charset="-127"/>
                  <a:ea typeface="궁서체" panose="02030609000101010101" pitchFamily="17" charset="-127"/>
                  <a:cs typeface="Courier New" panose="02070309020205020404" pitchFamily="49" charset="0"/>
                </a:rPr>
                <a:t>궁서체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781290" y="2487100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맑은 고딕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 rot="20839116">
              <a:off x="3178260" y="2211767"/>
              <a:ext cx="13099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CC00CC"/>
                  </a:solidFill>
                  <a:latin typeface="Jokerman" panose="04090605060D06020702" pitchFamily="82" charset="0"/>
                  <a:ea typeface="+mj-ea"/>
                  <a:cs typeface="Courier New" panose="02070309020205020404" pitchFamily="49" charset="0"/>
                </a:rPr>
                <a:t>Jokerman</a:t>
              </a:r>
              <a:endParaRPr lang="ko-KR" altLang="en-US" dirty="0">
                <a:solidFill>
                  <a:srgbClr val="CC00CC"/>
                </a:solidFill>
                <a:latin typeface="Jokerman" panose="04090605060D06020702" pitchFamily="82" charset="0"/>
                <a:ea typeface="+mj-ea"/>
                <a:cs typeface="Courier New" panose="02070309020205020404" pitchFamily="49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707436" y="1713575"/>
              <a:ext cx="2137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00B050"/>
                  </a:solidFill>
                  <a:latin typeface="Lucida Console" panose="020B0609040504020204" pitchFamily="49" charset="0"/>
                  <a:ea typeface="+mj-ea"/>
                  <a:cs typeface="Courier New" panose="02070309020205020404" pitchFamily="49" charset="0"/>
                </a:rPr>
                <a:t>Lucida Console</a:t>
              </a:r>
              <a:endParaRPr lang="ko-KR" altLang="en-US" dirty="0">
                <a:solidFill>
                  <a:srgbClr val="00B050"/>
                </a:solidFill>
                <a:latin typeface="Lucida Console" panose="020B0609040504020204" pitchFamily="49" charset="0"/>
                <a:ea typeface="+mj-ea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5683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5BB13-8FAF-AA42-88EA-0345FE6E7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36524"/>
            <a:ext cx="6377940" cy="881116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장 강의 요점 정리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08FB5-8477-314C-A018-5A8711DD1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03962"/>
            <a:ext cx="7955280" cy="55175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3.</a:t>
            </a:r>
            <a:r>
              <a:rPr lang="ko-KR" altLang="en-US" dirty="0"/>
              <a:t> 폼 만들기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/>
              <a:t>단순</a:t>
            </a:r>
            <a:r>
              <a:rPr lang="en-US" altLang="ko-KR" dirty="0"/>
              <a:t>/</a:t>
            </a:r>
            <a:r>
              <a:rPr lang="ko-KR" altLang="en-US" dirty="0"/>
              <a:t>복합 텍스트 입력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 err="1"/>
              <a:t>데이터목록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/>
              <a:t>버튼 만들기</a:t>
            </a:r>
            <a:r>
              <a:rPr lang="en-US" altLang="ko-KR" dirty="0"/>
              <a:t>(</a:t>
            </a:r>
            <a:r>
              <a:rPr lang="ko-KR" altLang="en-US" dirty="0"/>
              <a:t>텍스트</a:t>
            </a:r>
            <a:r>
              <a:rPr lang="en-US" altLang="ko-KR" dirty="0"/>
              <a:t>,</a:t>
            </a:r>
            <a:r>
              <a:rPr lang="ko-KR" altLang="en-US" dirty="0"/>
              <a:t> 이미지</a:t>
            </a:r>
            <a:r>
              <a:rPr lang="en-US" altLang="ko-KR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 err="1"/>
              <a:t>선택형</a:t>
            </a:r>
            <a:r>
              <a:rPr lang="ko-KR" altLang="en-US" dirty="0"/>
              <a:t> 입력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/>
              <a:t>라벨 사용하기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/>
              <a:t>색</a:t>
            </a:r>
            <a:r>
              <a:rPr lang="en-US" altLang="ko-KR" dirty="0"/>
              <a:t>,</a:t>
            </a:r>
            <a:r>
              <a:rPr lang="ko-KR" altLang="en-US" dirty="0"/>
              <a:t> 시간 입력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/>
              <a:t>숫자 입력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스핀버튼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슬라이드바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/>
              <a:t>힌트 보여주기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/>
              <a:t>텍스트 형식 부여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 err="1"/>
              <a:t>폼요소</a:t>
            </a:r>
            <a:r>
              <a:rPr lang="ko-KR" altLang="en-US" dirty="0"/>
              <a:t> </a:t>
            </a:r>
            <a:r>
              <a:rPr lang="ko-KR" altLang="en-US" dirty="0" err="1"/>
              <a:t>그룹핑</a:t>
            </a:r>
            <a:r>
              <a:rPr lang="en-US" altLang="ko-KR" dirty="0"/>
              <a:t>				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411A38-4851-3E40-AE92-241512AB3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16799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602530"/>
            <a:ext cx="6737985" cy="154590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9166" y="423249"/>
            <a:ext cx="7773338" cy="690548"/>
          </a:xfrm>
        </p:spPr>
        <p:txBody>
          <a:bodyPr/>
          <a:lstStyle/>
          <a:p>
            <a:r>
              <a:rPr lang="ko-KR" altLang="en-US" dirty="0"/>
              <a:t>폰트 제어 </a:t>
            </a:r>
            <a:r>
              <a:rPr lang="en-US" altLang="ko-KR" dirty="0"/>
              <a:t>CSS3</a:t>
            </a:r>
            <a:r>
              <a:rPr lang="ko-KR" altLang="en-US" dirty="0"/>
              <a:t> </a:t>
            </a:r>
            <a:r>
              <a:rPr lang="ko-KR" altLang="en-US" dirty="0" err="1"/>
              <a:t>프로퍼티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330" y="1311758"/>
            <a:ext cx="8153400" cy="4608512"/>
          </a:xfrm>
        </p:spPr>
        <p:txBody>
          <a:bodyPr>
            <a:normAutofit/>
          </a:bodyPr>
          <a:lstStyle/>
          <a:p>
            <a:pPr lvl="1"/>
            <a:r>
              <a:rPr lang="ko-KR" altLang="en-US" dirty="0"/>
              <a:t>폰트 패밀리</a:t>
            </a:r>
            <a:r>
              <a:rPr lang="en-US" altLang="ko-KR" dirty="0"/>
              <a:t>, font-family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폰트 크기</a:t>
            </a:r>
            <a:r>
              <a:rPr lang="en-US" altLang="ko-KR" dirty="0"/>
              <a:t>, font-size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폰트 스타일</a:t>
            </a:r>
            <a:r>
              <a:rPr lang="en-US" altLang="ko-KR" dirty="0"/>
              <a:t>, font-style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폰트 굵기</a:t>
            </a:r>
            <a:r>
              <a:rPr lang="en-US" altLang="ko-KR" dirty="0"/>
              <a:t>, font-weight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397432" y="3148438"/>
            <a:ext cx="6138428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font-size : 40px;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	/* 40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픽셀 크기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font-size : medium;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중간 크기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크기는 브라우저마다 다름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font-size : 1.6em;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현재 폰트의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1.6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배 크기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 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396621" y="4401455"/>
            <a:ext cx="613842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font-style : italic; 		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이탤릭 스타일로 지정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396621" y="5243161"/>
            <a:ext cx="613842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font-weight : 300;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/* 100~900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의 범위에서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, 300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정도 굵기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font-weight : bold;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굵게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. 700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크기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56080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3100" y="609599"/>
            <a:ext cx="7773338" cy="657903"/>
          </a:xfrm>
        </p:spPr>
        <p:txBody>
          <a:bodyPr/>
          <a:lstStyle/>
          <a:p>
            <a:r>
              <a:rPr lang="ko-KR" altLang="en-US" dirty="0"/>
              <a:t>단축 </a:t>
            </a:r>
            <a:r>
              <a:rPr lang="ko-KR" altLang="en-US" dirty="0" err="1"/>
              <a:t>프로퍼티</a:t>
            </a:r>
            <a:r>
              <a:rPr lang="en-US" altLang="ko-KR" dirty="0"/>
              <a:t>, font 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787781" y="1428914"/>
            <a:ext cx="7888675" cy="3800286"/>
          </a:xfrm>
        </p:spPr>
        <p:txBody>
          <a:bodyPr>
            <a:normAutofit/>
          </a:bodyPr>
          <a:lstStyle/>
          <a:p>
            <a:r>
              <a:rPr lang="en-US" altLang="ko-KR" dirty="0"/>
              <a:t>font </a:t>
            </a:r>
            <a:r>
              <a:rPr lang="ko-KR" altLang="en-US" dirty="0" err="1"/>
              <a:t>프로퍼티</a:t>
            </a:r>
            <a:endParaRPr lang="ko-KR" altLang="en-US" dirty="0"/>
          </a:p>
          <a:p>
            <a:pPr lvl="1"/>
            <a:r>
              <a:rPr lang="en-US" altLang="ko-KR" dirty="0"/>
              <a:t>font-style, font-weight, font-size, font-family</a:t>
            </a:r>
            <a:r>
              <a:rPr lang="ko-KR" altLang="en-US" dirty="0"/>
              <a:t>를 순서대로 지정하는 단축 </a:t>
            </a:r>
            <a:r>
              <a:rPr lang="ko-KR" altLang="en-US" dirty="0" err="1"/>
              <a:t>프로퍼티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20</a:t>
            </a:r>
            <a:r>
              <a:rPr lang="ko-KR" altLang="en-US" dirty="0"/>
              <a:t>픽셀로 이탤릭 스타일에 </a:t>
            </a:r>
            <a:r>
              <a:rPr lang="en-US" altLang="ko-KR" dirty="0"/>
              <a:t>bold </a:t>
            </a:r>
            <a:r>
              <a:rPr lang="ko-KR" altLang="en-US" dirty="0"/>
              <a:t>굵기로 </a:t>
            </a:r>
            <a:r>
              <a:rPr lang="en-US" altLang="ko-KR" dirty="0" err="1"/>
              <a:t>consolas</a:t>
            </a:r>
            <a:r>
              <a:rPr lang="en-US" altLang="ko-KR" dirty="0"/>
              <a:t> </a:t>
            </a:r>
            <a:r>
              <a:rPr lang="ko-KR" altLang="en-US" dirty="0"/>
              <a:t>체</a:t>
            </a:r>
          </a:p>
          <a:p>
            <a:pPr lvl="2"/>
            <a:r>
              <a:rPr lang="fr-FR" altLang="ko-KR" dirty="0"/>
              <a:t>font : italic bold 20px consolas, sans-serif;</a:t>
            </a:r>
          </a:p>
          <a:p>
            <a:pPr lvl="2"/>
            <a:r>
              <a:rPr lang="en-US" altLang="ko-KR" dirty="0"/>
              <a:t>font : 20px </a:t>
            </a:r>
            <a:r>
              <a:rPr lang="en-US" altLang="ko-KR" dirty="0" err="1"/>
              <a:t>consolas</a:t>
            </a:r>
            <a:r>
              <a:rPr lang="en-US" altLang="ko-KR" dirty="0"/>
              <a:t>, sans-serif; </a:t>
            </a:r>
          </a:p>
          <a:p>
            <a:pPr lvl="3"/>
            <a:r>
              <a:rPr lang="en-US" altLang="ko-KR" dirty="0"/>
              <a:t>/* font-size, font-family</a:t>
            </a:r>
            <a:r>
              <a:rPr lang="ko-KR" altLang="en-US" dirty="0"/>
              <a:t>외 생략 가능 *</a:t>
            </a:r>
            <a:r>
              <a:rPr lang="en-US" altLang="ko-KR" dirty="0"/>
              <a:t>/</a:t>
            </a:r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635" y="2492896"/>
            <a:ext cx="7589520" cy="50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0990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24675" y="1340970"/>
            <a:ext cx="5367366" cy="54784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폰트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&lt;style&gt;</a:t>
            </a:r>
          </a:p>
          <a:p>
            <a:pPr defTabSz="180000"/>
            <a:r>
              <a:rPr lang="en-US" altLang="ko-KR" sz="1400" dirty="0"/>
              <a:t>body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font-family : "Times New Roman", Serif;</a:t>
            </a:r>
          </a:p>
          <a:p>
            <a:pPr defTabSz="180000"/>
            <a:r>
              <a:rPr lang="en-US" altLang="ko-KR" sz="1400" b="1" dirty="0"/>
              <a:t>	font-size : large;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h3 {</a:t>
            </a:r>
          </a:p>
          <a:p>
            <a:pPr defTabSz="180000"/>
            <a:r>
              <a:rPr lang="fr-FR" altLang="ko-KR" sz="1400" dirty="0"/>
              <a:t>	</a:t>
            </a:r>
            <a:r>
              <a:rPr lang="fr-FR" altLang="ko-KR" sz="1400" b="1" dirty="0"/>
              <a:t>font : italic bold 40px consolas, sans-serif;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&lt;/style&gt;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b="1" dirty="0"/>
              <a:t>&lt;h3&gt;</a:t>
            </a:r>
            <a:r>
              <a:rPr lang="en-US" altLang="ko-KR" sz="1400" dirty="0"/>
              <a:t>Consolas font</a:t>
            </a:r>
            <a:r>
              <a:rPr lang="en-US" altLang="ko-KR" sz="1400" b="1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 style="</a:t>
            </a:r>
            <a:r>
              <a:rPr lang="en-US" altLang="ko-KR" sz="1400" b="1" dirty="0"/>
              <a:t>font-weight:900</a:t>
            </a:r>
            <a:r>
              <a:rPr lang="en-US" altLang="ko-KR" sz="1400" dirty="0"/>
              <a:t>"&gt;font-weight 900&lt;/p&gt;</a:t>
            </a:r>
          </a:p>
          <a:p>
            <a:pPr defTabSz="180000"/>
            <a:r>
              <a:rPr lang="en-US" altLang="ko-KR" sz="1400" dirty="0"/>
              <a:t>&lt;p style="</a:t>
            </a:r>
            <a:r>
              <a:rPr lang="en-US" altLang="ko-KR" sz="1400" b="1" dirty="0"/>
              <a:t>font-weight:100</a:t>
            </a:r>
            <a:r>
              <a:rPr lang="en-US" altLang="ko-KR" sz="1400" dirty="0"/>
              <a:t>"&gt;font-weight 100&lt;/p&gt;</a:t>
            </a:r>
          </a:p>
          <a:p>
            <a:pPr defTabSz="180000"/>
            <a:r>
              <a:rPr lang="pl-PL" altLang="ko-KR" sz="1400" dirty="0"/>
              <a:t>&lt;p style="</a:t>
            </a:r>
            <a:r>
              <a:rPr lang="pl-PL" altLang="ko-KR" sz="1400" b="1" dirty="0"/>
              <a:t>font-style:italic</a:t>
            </a:r>
            <a:r>
              <a:rPr lang="pl-PL" altLang="ko-KR" sz="1400" dirty="0"/>
              <a:t>"&gt;Italic Style&lt;/p&gt;</a:t>
            </a:r>
          </a:p>
          <a:p>
            <a:pPr defTabSz="180000"/>
            <a:r>
              <a:rPr lang="fr-FR" altLang="ko-KR" sz="1400" dirty="0"/>
              <a:t>&lt;p style="</a:t>
            </a:r>
            <a:r>
              <a:rPr lang="fr-FR" altLang="ko-KR" sz="1400" b="1" dirty="0"/>
              <a:t>font-style:oblique</a:t>
            </a:r>
            <a:r>
              <a:rPr lang="fr-FR" altLang="ko-KR" sz="1400" dirty="0"/>
              <a:t>"&gt;Oblique Style&lt;/p&gt;</a:t>
            </a:r>
          </a:p>
          <a:p>
            <a:pPr defTabSz="180000"/>
            <a:r>
              <a:rPr lang="en-US" altLang="ko-KR" sz="1400" dirty="0"/>
              <a:t>&lt;p&gt;</a:t>
            </a:r>
            <a:r>
              <a:rPr lang="ko-KR" altLang="en-US" sz="1400" dirty="0"/>
              <a:t>현재 크기의 </a:t>
            </a:r>
          </a:p>
          <a:p>
            <a:pPr defTabSz="180000"/>
            <a:r>
              <a:rPr lang="en-US" altLang="ko-KR" sz="1400" dirty="0"/>
              <a:t>	&lt;span style="</a:t>
            </a:r>
            <a:r>
              <a:rPr lang="en-US" altLang="ko-KR" sz="1400" b="1" dirty="0"/>
              <a:t>font-size:1.5em</a:t>
            </a:r>
            <a:r>
              <a:rPr lang="en-US" altLang="ko-KR" sz="1400" dirty="0"/>
              <a:t>"&gt;1.5</a:t>
            </a:r>
            <a:r>
              <a:rPr lang="ko-KR" altLang="en-US" sz="1400" dirty="0"/>
              <a:t>배</a:t>
            </a:r>
            <a:r>
              <a:rPr lang="en-US" altLang="ko-KR" sz="1400" dirty="0"/>
              <a:t>&lt;/span&gt;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ko-KR" altLang="en-US" sz="1400" dirty="0"/>
              <a:t>크기로</a:t>
            </a:r>
            <a:r>
              <a:rPr lang="en-US" altLang="ko-KR" sz="1400" dirty="0"/>
              <a:t>&lt;/p&gt;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546" y="1735957"/>
            <a:ext cx="2892180" cy="39722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332" y="404028"/>
            <a:ext cx="7773338" cy="580370"/>
          </a:xfrm>
        </p:spPr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4–12 CSS3 </a:t>
            </a:r>
            <a:r>
              <a:rPr lang="ko-KR" altLang="en-US" dirty="0"/>
              <a:t>폰트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52</a:t>
            </a:fld>
            <a:endParaRPr lang="ko-KR" altLang="en-US" dirty="0"/>
          </a:p>
        </p:txBody>
      </p:sp>
      <p:sp>
        <p:nvSpPr>
          <p:cNvPr id="6" name="자유형 5"/>
          <p:cNvSpPr/>
          <p:nvPr/>
        </p:nvSpPr>
        <p:spPr>
          <a:xfrm>
            <a:off x="5470356" y="5437647"/>
            <a:ext cx="129313" cy="495300"/>
          </a:xfrm>
          <a:custGeom>
            <a:avLst/>
            <a:gdLst>
              <a:gd name="connsiteX0" fmla="*/ 0 w 439446"/>
              <a:gd name="connsiteY0" fmla="*/ 495300 h 495300"/>
              <a:gd name="connsiteX1" fmla="*/ 371475 w 439446"/>
              <a:gd name="connsiteY1" fmla="*/ 381000 h 495300"/>
              <a:gd name="connsiteX2" fmla="*/ 438150 w 439446"/>
              <a:gd name="connsiteY2" fmla="*/ 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9446" h="495300">
                <a:moveTo>
                  <a:pt x="0" y="495300"/>
                </a:moveTo>
                <a:cubicBezTo>
                  <a:pt x="149225" y="479425"/>
                  <a:pt x="298450" y="463550"/>
                  <a:pt x="371475" y="381000"/>
                </a:cubicBezTo>
                <a:cubicBezTo>
                  <a:pt x="444500" y="298450"/>
                  <a:pt x="441325" y="149225"/>
                  <a:pt x="43815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6427049" y="5456697"/>
            <a:ext cx="200025" cy="461257"/>
          </a:xfrm>
          <a:custGeom>
            <a:avLst/>
            <a:gdLst>
              <a:gd name="connsiteX0" fmla="*/ 0 w 400050"/>
              <a:gd name="connsiteY0" fmla="*/ 0 h 515342"/>
              <a:gd name="connsiteX1" fmla="*/ 19050 w 400050"/>
              <a:gd name="connsiteY1" fmla="*/ 200025 h 515342"/>
              <a:gd name="connsiteX2" fmla="*/ 114300 w 400050"/>
              <a:gd name="connsiteY2" fmla="*/ 466725 h 515342"/>
              <a:gd name="connsiteX3" fmla="*/ 400050 w 400050"/>
              <a:gd name="connsiteY3" fmla="*/ 514350 h 515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050" h="515342">
                <a:moveTo>
                  <a:pt x="0" y="0"/>
                </a:moveTo>
                <a:cubicBezTo>
                  <a:pt x="0" y="61119"/>
                  <a:pt x="0" y="122238"/>
                  <a:pt x="19050" y="200025"/>
                </a:cubicBezTo>
                <a:cubicBezTo>
                  <a:pt x="38100" y="277812"/>
                  <a:pt x="50800" y="414338"/>
                  <a:pt x="114300" y="466725"/>
                </a:cubicBezTo>
                <a:cubicBezTo>
                  <a:pt x="177800" y="519112"/>
                  <a:pt x="288925" y="516731"/>
                  <a:pt x="400050" y="51435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095364" y="5917955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font-size : large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54470" y="5809836"/>
            <a:ext cx="1159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font-size : 1.5em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4432339" y="3123098"/>
            <a:ext cx="866473" cy="313138"/>
          </a:xfrm>
          <a:custGeom>
            <a:avLst/>
            <a:gdLst>
              <a:gd name="connsiteX0" fmla="*/ 0 w 504825"/>
              <a:gd name="connsiteY0" fmla="*/ 314325 h 314325"/>
              <a:gd name="connsiteX1" fmla="*/ 228600 w 504825"/>
              <a:gd name="connsiteY1" fmla="*/ 247650 h 314325"/>
              <a:gd name="connsiteX2" fmla="*/ 285750 w 504825"/>
              <a:gd name="connsiteY2" fmla="*/ 47625 h 314325"/>
              <a:gd name="connsiteX3" fmla="*/ 504825 w 504825"/>
              <a:gd name="connsiteY3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4825" h="314325">
                <a:moveTo>
                  <a:pt x="0" y="314325"/>
                </a:moveTo>
                <a:cubicBezTo>
                  <a:pt x="90487" y="303212"/>
                  <a:pt x="180975" y="292100"/>
                  <a:pt x="228600" y="247650"/>
                </a:cubicBezTo>
                <a:cubicBezTo>
                  <a:pt x="276225" y="203200"/>
                  <a:pt x="239713" y="88900"/>
                  <a:pt x="285750" y="47625"/>
                </a:cubicBezTo>
                <a:cubicBezTo>
                  <a:pt x="331787" y="6350"/>
                  <a:pt x="418306" y="3175"/>
                  <a:pt x="504825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중괄호 10"/>
          <p:cNvSpPr/>
          <p:nvPr/>
        </p:nvSpPr>
        <p:spPr>
          <a:xfrm rot="19953566">
            <a:off x="6850744" y="3682391"/>
            <a:ext cx="258269" cy="1743629"/>
          </a:xfrm>
          <a:prstGeom prst="rightBrace">
            <a:avLst>
              <a:gd name="adj1" fmla="val 37837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 rot="3858663">
            <a:off x="6567511" y="4249760"/>
            <a:ext cx="12827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Times New Roman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08A3A63-62E7-C446-A750-120A2DB41600}"/>
              </a:ext>
            </a:extLst>
          </p:cNvPr>
          <p:cNvSpPr/>
          <p:nvPr/>
        </p:nvSpPr>
        <p:spPr>
          <a:xfrm>
            <a:off x="179512" y="6466586"/>
            <a:ext cx="241738" cy="2402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2814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741ECF-4652-4260-A910-B8045FFE88E9}"/>
              </a:ext>
            </a:extLst>
          </p:cNvPr>
          <p:cNvSpPr txBox="1"/>
          <p:nvPr/>
        </p:nvSpPr>
        <p:spPr>
          <a:xfrm>
            <a:off x="5508104" y="3426566"/>
            <a:ext cx="2808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박스모델</a:t>
            </a:r>
            <a:endParaRPr lang="ko-KR" altLang="en-US" sz="40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45079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634" y="3252081"/>
            <a:ext cx="2480635" cy="25884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4115" y="315883"/>
            <a:ext cx="7773338" cy="777215"/>
          </a:xfrm>
        </p:spPr>
        <p:txBody>
          <a:bodyPr/>
          <a:lstStyle/>
          <a:p>
            <a:r>
              <a:rPr lang="en-US" altLang="ko-KR" dirty="0"/>
              <a:t>CSS3</a:t>
            </a:r>
            <a:r>
              <a:rPr lang="ko-KR" altLang="en-US" dirty="0"/>
              <a:t>의 박스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85934" y="1172871"/>
            <a:ext cx="8153400" cy="1432368"/>
          </a:xfrm>
        </p:spPr>
        <p:txBody>
          <a:bodyPr>
            <a:normAutofit/>
          </a:bodyPr>
          <a:lstStyle/>
          <a:p>
            <a:r>
              <a:rPr lang="en-US" altLang="ko-KR" dirty="0"/>
              <a:t>HTML </a:t>
            </a:r>
            <a:r>
              <a:rPr lang="ko-KR" altLang="en-US" dirty="0"/>
              <a:t>태그는 사각형 박스로 다루어진다</a:t>
            </a:r>
          </a:p>
          <a:p>
            <a:pPr lvl="1"/>
            <a:r>
              <a:rPr lang="ko-KR" altLang="en-US" dirty="0"/>
              <a:t>각 </a:t>
            </a:r>
            <a:r>
              <a:rPr lang="en-US" altLang="ko-KR" dirty="0"/>
              <a:t>HTML </a:t>
            </a:r>
            <a:r>
              <a:rPr lang="ko-KR" altLang="en-US" dirty="0"/>
              <a:t>태그 요소를 하나의 박스로 다룸</a:t>
            </a:r>
            <a:endParaRPr lang="en-US" altLang="ko-KR" dirty="0"/>
          </a:p>
          <a:p>
            <a:pPr lvl="1"/>
            <a:r>
              <a:rPr lang="ko-KR" altLang="en-US" dirty="0"/>
              <a:t>박스 크기</a:t>
            </a:r>
            <a:r>
              <a:rPr lang="en-US" altLang="ko-KR" dirty="0"/>
              <a:t>, </a:t>
            </a:r>
            <a:r>
              <a:rPr lang="ko-KR" altLang="en-US" dirty="0"/>
              <a:t>배경 색</a:t>
            </a:r>
            <a:r>
              <a:rPr lang="en-US" altLang="ko-KR" dirty="0"/>
              <a:t>, </a:t>
            </a:r>
            <a:r>
              <a:rPr lang="ko-KR" altLang="en-US" dirty="0"/>
              <a:t>여백</a:t>
            </a:r>
            <a:r>
              <a:rPr lang="en-US" altLang="ko-KR" dirty="0"/>
              <a:t>, </a:t>
            </a:r>
            <a:r>
              <a:rPr lang="ko-KR" altLang="en-US" dirty="0"/>
              <a:t>옆 박스와의 거리 등 제어 가능</a:t>
            </a:r>
          </a:p>
          <a:p>
            <a:r>
              <a:rPr lang="en-US" altLang="ko-KR" dirty="0"/>
              <a:t>&lt;div&gt;</a:t>
            </a:r>
            <a:r>
              <a:rPr lang="ko-KR" altLang="en-US" dirty="0"/>
              <a:t>의 박스 모델 사례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54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19517" y="5983289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lphaLcParenBoth"/>
            </a:pPr>
            <a:r>
              <a:rPr lang="en-US" altLang="ko-KR" sz="1200" dirty="0"/>
              <a:t>&lt;div&gt; </a:t>
            </a:r>
            <a:r>
              <a:rPr lang="ko-KR" altLang="en-US" sz="1200" dirty="0"/>
              <a:t>영역의 박스 구성이 보이지 </a:t>
            </a:r>
            <a:r>
              <a:rPr lang="ko-KR" altLang="en-US" sz="1200" dirty="0" err="1"/>
              <a:t>않</a:t>
            </a:r>
            <a:r>
              <a:rPr lang="ko-KR" altLang="en-US" sz="1200" dirty="0"/>
              <a:t> 지만</a:t>
            </a:r>
            <a:r>
              <a:rPr lang="en-US" altLang="ko-KR" sz="1200" dirty="0"/>
              <a:t>, </a:t>
            </a:r>
            <a:r>
              <a:rPr lang="ko-KR" altLang="en-US" sz="1200" dirty="0"/>
              <a:t>사실 박스로 구성되어 있음</a:t>
            </a:r>
          </a:p>
        </p:txBody>
      </p:sp>
      <p:sp>
        <p:nvSpPr>
          <p:cNvPr id="7" name="왼쪽/오른쪽 화살표 6"/>
          <p:cNvSpPr/>
          <p:nvPr/>
        </p:nvSpPr>
        <p:spPr>
          <a:xfrm>
            <a:off x="4014720" y="4700440"/>
            <a:ext cx="576064" cy="288032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27047" y="6002210"/>
            <a:ext cx="28412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(b) &lt;div&gt;</a:t>
            </a:r>
            <a:r>
              <a:rPr lang="ko-KR" altLang="en-US" sz="1200" dirty="0"/>
              <a:t>의 박스 모델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콘텐츠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패딩</a:t>
            </a:r>
            <a:r>
              <a:rPr lang="en-US" altLang="ko-KR" sz="1200" dirty="0"/>
              <a:t>, </a:t>
            </a:r>
            <a:r>
              <a:rPr lang="ko-KR" altLang="en-US" sz="1200" dirty="0"/>
              <a:t>테두리</a:t>
            </a:r>
            <a:r>
              <a:rPr lang="en-US" altLang="ko-KR" sz="1200" dirty="0"/>
              <a:t>, </a:t>
            </a:r>
            <a:r>
              <a:rPr lang="ko-KR" altLang="en-US" sz="1200" dirty="0"/>
              <a:t>여백이 보이도록  색을 입혔음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526888" y="4052368"/>
            <a:ext cx="11521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margin(</a:t>
            </a:r>
            <a:r>
              <a:rPr lang="ko-KR" altLang="en-US" sz="1200" dirty="0"/>
              <a:t>여백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4827046" y="5340593"/>
            <a:ext cx="7132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테두리</a:t>
            </a:r>
            <a:endParaRPr lang="en-US" altLang="ko-KR" sz="1200" dirty="0"/>
          </a:p>
          <a:p>
            <a:r>
              <a:rPr lang="en-US" altLang="ko-KR" sz="1200" dirty="0"/>
              <a:t>(border)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6548367" y="5324894"/>
            <a:ext cx="9142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패딩</a:t>
            </a:r>
            <a:endParaRPr lang="en-US" altLang="ko-KR" sz="1200" dirty="0"/>
          </a:p>
          <a:p>
            <a:r>
              <a:rPr lang="en-US" altLang="ko-KR" sz="1200" dirty="0"/>
              <a:t>(padding)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6777581" y="4423441"/>
            <a:ext cx="7200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콘텐츠</a:t>
            </a:r>
            <a:endParaRPr lang="ko-KR" altLang="en-US" sz="1200" dirty="0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5238856" y="4988472"/>
            <a:ext cx="288032" cy="432048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6318976" y="4576825"/>
            <a:ext cx="576064" cy="252729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 flipV="1">
            <a:off x="6462992" y="5063730"/>
            <a:ext cx="314589" cy="284782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155363" y="2773136"/>
            <a:ext cx="2392001" cy="338554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/>
              <a:t>&lt;div&gt;DIVDIVDIV&lt;/div&gt;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63" y="3284984"/>
            <a:ext cx="2480635" cy="256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392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6818" y="443503"/>
            <a:ext cx="7773338" cy="946062"/>
          </a:xfrm>
        </p:spPr>
        <p:txBody>
          <a:bodyPr>
            <a:normAutofit/>
          </a:bodyPr>
          <a:lstStyle/>
          <a:p>
            <a:r>
              <a:rPr lang="ko-KR" altLang="en-US" dirty="0"/>
              <a:t>박스 모델의 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55</a:t>
            </a:fld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6005067" y="1628800"/>
            <a:ext cx="2574559" cy="3459323"/>
            <a:chOff x="5796135" y="1841885"/>
            <a:chExt cx="2574559" cy="3459323"/>
          </a:xfrm>
        </p:grpSpPr>
        <p:sp>
          <p:nvSpPr>
            <p:cNvPr id="5" name="직사각형 4"/>
            <p:cNvSpPr/>
            <p:nvPr/>
          </p:nvSpPr>
          <p:spPr>
            <a:xfrm>
              <a:off x="5796135" y="1841885"/>
              <a:ext cx="2574559" cy="345932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bg1">
                  <a:lumMod val="65000"/>
                </a:schemeClr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228184" y="2276871"/>
              <a:ext cx="1800200" cy="262086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6588223" y="2636912"/>
              <a:ext cx="1123313" cy="194421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948264" y="3068960"/>
              <a:ext cx="432048" cy="115212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콘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텐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dirty="0" err="1">
                  <a:solidFill>
                    <a:schemeClr val="tx1"/>
                  </a:solidFill>
                </a:rPr>
                <a:t>츠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324263" y="1870202"/>
              <a:ext cx="1518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margin(</a:t>
              </a:r>
              <a:r>
                <a:rPr lang="ko-KR" altLang="en-US" dirty="0"/>
                <a:t>여백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40114" y="2329135"/>
              <a:ext cx="13763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border(</a:t>
              </a:r>
              <a:r>
                <a:rPr lang="ko-KR" altLang="en-US" sz="1400" dirty="0">
                  <a:solidFill>
                    <a:schemeClr val="bg1"/>
                  </a:solidFill>
                </a:rPr>
                <a:t>테두리</a:t>
              </a:r>
              <a:r>
                <a:rPr lang="en-US" altLang="ko-KR" sz="1400" dirty="0">
                  <a:solidFill>
                    <a:schemeClr val="bg1"/>
                  </a:solidFill>
                </a:rPr>
                <a:t>)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68117" y="2656974"/>
              <a:ext cx="1163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padding(</a:t>
              </a:r>
              <a:r>
                <a:rPr lang="ko-KR" altLang="en-US" sz="1200" dirty="0" err="1"/>
                <a:t>패딩</a:t>
              </a:r>
              <a:r>
                <a:rPr lang="en-US" altLang="ko-KR" sz="1200" dirty="0"/>
                <a:t>)</a:t>
              </a:r>
              <a:endParaRPr lang="ko-KR" altLang="en-US" sz="1200" dirty="0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84276" y="1749330"/>
            <a:ext cx="506531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80000" fontAlgn="base"/>
            <a:r>
              <a:rPr lang="ko-KR" altLang="en-US" sz="1600" b="1" dirty="0" err="1"/>
              <a:t>콘텐츠</a:t>
            </a:r>
            <a:endParaRPr lang="en-US" altLang="ko-KR" sz="1600" b="1" dirty="0"/>
          </a:p>
          <a:p>
            <a:pPr lvl="0" defTabSz="180000" fontAlgn="base"/>
            <a:r>
              <a:rPr lang="en-US" altLang="ko-KR" sz="1600" dirty="0"/>
              <a:t>	HTML </a:t>
            </a:r>
            <a:r>
              <a:rPr lang="ko-KR" altLang="en-US" sz="1600" dirty="0"/>
              <a:t>태그의 텍스트나 이미지가 출력되는 부분</a:t>
            </a:r>
            <a:endParaRPr lang="en-US" altLang="ko-KR" sz="1600" dirty="0"/>
          </a:p>
          <a:p>
            <a:pPr defTabSz="180000" fontAlgn="base"/>
            <a:endParaRPr lang="ko-KR" altLang="en-US" sz="1600" dirty="0"/>
          </a:p>
          <a:p>
            <a:pPr lvl="0" defTabSz="180000" fontAlgn="base"/>
            <a:r>
              <a:rPr lang="ko-KR" altLang="en-US" sz="1600" b="1" dirty="0" err="1"/>
              <a:t>패딩</a:t>
            </a:r>
            <a:endParaRPr lang="ko-KR" altLang="en-US" sz="1600" b="1" dirty="0"/>
          </a:p>
          <a:p>
            <a:pPr defTabSz="180000" fontAlgn="base"/>
            <a:r>
              <a:rPr lang="en-US" altLang="ko-KR" sz="1600" dirty="0"/>
              <a:t>	</a:t>
            </a:r>
            <a:r>
              <a:rPr lang="ko-KR" altLang="en-US" sz="1600" dirty="0" err="1"/>
              <a:t>콘텐츠를</a:t>
            </a:r>
            <a:r>
              <a:rPr lang="ko-KR" altLang="en-US" sz="1600" dirty="0"/>
              <a:t> 직접 둘러싸고 있는 내부 여백</a:t>
            </a:r>
            <a:endParaRPr lang="en-US" altLang="ko-KR" sz="1600" dirty="0"/>
          </a:p>
          <a:p>
            <a:pPr defTabSz="180000" fontAlgn="base"/>
            <a:endParaRPr lang="ko-KR" altLang="en-US" sz="1600" dirty="0"/>
          </a:p>
          <a:p>
            <a:pPr lvl="0" defTabSz="180000" fontAlgn="base"/>
            <a:r>
              <a:rPr lang="ko-KR" altLang="en-US" sz="1600" b="1" dirty="0"/>
              <a:t>테두리</a:t>
            </a:r>
          </a:p>
          <a:p>
            <a:pPr defTabSz="180000" fontAlgn="base"/>
            <a:r>
              <a:rPr lang="en-US" altLang="ko-KR" sz="1600" dirty="0"/>
              <a:t>	</a:t>
            </a:r>
            <a:r>
              <a:rPr lang="ko-KR" altLang="en-US" sz="1600" dirty="0" err="1"/>
              <a:t>패딩</a:t>
            </a:r>
            <a:r>
              <a:rPr lang="ko-KR" altLang="en-US" sz="1600" dirty="0"/>
              <a:t> 외부의 테두리로서</a:t>
            </a:r>
            <a:r>
              <a:rPr lang="en-US" altLang="ko-KR" sz="1600" dirty="0"/>
              <a:t>, </a:t>
            </a:r>
            <a:r>
              <a:rPr lang="ko-KR" altLang="en-US" sz="1600" dirty="0"/>
              <a:t>직선이나 점선 혹은 </a:t>
            </a:r>
            <a:endParaRPr lang="en-US" altLang="ko-KR" sz="1600" dirty="0"/>
          </a:p>
          <a:p>
            <a:pPr defTabSz="180000" fontAlgn="base"/>
            <a:r>
              <a:rPr lang="en-US" altLang="ko-KR" sz="1600" dirty="0"/>
              <a:t>	</a:t>
            </a:r>
            <a:r>
              <a:rPr lang="ko-KR" altLang="en-US" sz="1600" dirty="0"/>
              <a:t>이미지로 테두리를 그릴 수 있음</a:t>
            </a:r>
            <a:endParaRPr lang="en-US" altLang="ko-KR" sz="1600" dirty="0"/>
          </a:p>
          <a:p>
            <a:pPr defTabSz="180000" fontAlgn="base"/>
            <a:endParaRPr lang="ko-KR" altLang="en-US" sz="1600" dirty="0"/>
          </a:p>
          <a:p>
            <a:pPr lvl="0" defTabSz="180000" fontAlgn="base"/>
            <a:r>
              <a:rPr lang="ko-KR" altLang="en-US" sz="1600" b="1" dirty="0"/>
              <a:t>여백</a:t>
            </a:r>
          </a:p>
          <a:p>
            <a:pPr defTabSz="180000" fontAlgn="base"/>
            <a:r>
              <a:rPr lang="en-US" altLang="ko-KR" sz="1600" dirty="0"/>
              <a:t>	</a:t>
            </a:r>
            <a:r>
              <a:rPr lang="ko-KR" altLang="en-US" sz="1600" dirty="0"/>
              <a:t>박스의 맨 바깥 영역이며 테두리 바깥의 공간으로</a:t>
            </a:r>
            <a:endParaRPr lang="en-US" altLang="ko-KR" sz="1600" dirty="0"/>
          </a:p>
          <a:p>
            <a:pPr defTabSz="180000" fontAlgn="base"/>
            <a:r>
              <a:rPr lang="en-US" altLang="ko-KR" sz="1600" dirty="0"/>
              <a:t>	</a:t>
            </a:r>
            <a:r>
              <a:rPr lang="ko-KR" altLang="en-US" sz="1600" dirty="0"/>
              <a:t>인접한 아래위 이웃 태그의 박스와의 거리</a:t>
            </a:r>
          </a:p>
        </p:txBody>
      </p:sp>
    </p:spTree>
    <p:extLst>
      <p:ext uri="{BB962C8B-B14F-4D97-AF65-F5344CB8AC3E}">
        <p14:creationId xmlns:p14="http://schemas.microsoft.com/office/powerpoint/2010/main" val="9515284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331" y="505587"/>
            <a:ext cx="7773338" cy="854554"/>
          </a:xfrm>
        </p:spPr>
        <p:txBody>
          <a:bodyPr>
            <a:normAutofit/>
          </a:bodyPr>
          <a:lstStyle/>
          <a:p>
            <a:r>
              <a:rPr lang="ko-KR" altLang="en-US" dirty="0"/>
              <a:t>박스 모델을 구성하는 </a:t>
            </a:r>
            <a:r>
              <a:rPr lang="en-US" altLang="ko-KR" dirty="0"/>
              <a:t>CSS3 </a:t>
            </a:r>
            <a:r>
              <a:rPr lang="ko-KR" altLang="en-US" dirty="0" err="1"/>
              <a:t>프로퍼티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56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484784"/>
            <a:ext cx="6984776" cy="463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118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577093" y="355782"/>
            <a:ext cx="7773338" cy="1063302"/>
          </a:xfrm>
        </p:spPr>
        <p:txBody>
          <a:bodyPr>
            <a:normAutofit/>
          </a:bodyPr>
          <a:lstStyle/>
          <a:p>
            <a:r>
              <a:rPr lang="ko-KR" altLang="en-US" dirty="0"/>
              <a:t>박스 크기 </a:t>
            </a:r>
            <a:r>
              <a:rPr lang="en-US" altLang="ko-KR" dirty="0"/>
              <a:t>- &lt;div&gt; </a:t>
            </a:r>
            <a:r>
              <a:rPr lang="ko-KR" altLang="en-US" dirty="0"/>
              <a:t>태그의 박스 모델 사례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049815"/>
            <a:ext cx="32956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모서리가 둥근 직사각형 32"/>
          <p:cNvSpPr/>
          <p:nvPr/>
        </p:nvSpPr>
        <p:spPr>
          <a:xfrm>
            <a:off x="1331277" y="2034426"/>
            <a:ext cx="2400249" cy="1631394"/>
          </a:xfrm>
          <a:prstGeom prst="roundRect">
            <a:avLst>
              <a:gd name="adj" fmla="val 48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400" b="1" dirty="0" err="1"/>
              <a:t>div.box</a:t>
            </a:r>
            <a:r>
              <a:rPr lang="en-US" altLang="ko-KR" sz="1400" b="1" dirty="0"/>
              <a:t> {</a:t>
            </a:r>
          </a:p>
          <a:p>
            <a:pPr defTabSz="180000"/>
            <a:r>
              <a:rPr lang="en-US" altLang="ko-KR" sz="1400" dirty="0"/>
              <a:t>	width : 150px;</a:t>
            </a:r>
          </a:p>
          <a:p>
            <a:pPr defTabSz="180000"/>
            <a:r>
              <a:rPr lang="en-US" altLang="ko-KR" sz="1400" dirty="0"/>
              <a:t>	height : 50px;</a:t>
            </a:r>
          </a:p>
          <a:p>
            <a:pPr defTabSz="180000"/>
            <a:r>
              <a:rPr lang="en-US" altLang="ko-KR" sz="1400" dirty="0"/>
              <a:t>	margin : 40px;</a:t>
            </a:r>
          </a:p>
          <a:p>
            <a:pPr defTabSz="180000"/>
            <a:r>
              <a:rPr lang="en-US" altLang="ko-KR" sz="1400" dirty="0"/>
              <a:t>	border-width : 30px; </a:t>
            </a:r>
          </a:p>
          <a:p>
            <a:pPr defTabSz="180000"/>
            <a:r>
              <a:rPr lang="en-US" altLang="ko-KR" sz="1400" dirty="0"/>
              <a:t>	padding : 20px;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1375883" y="3994732"/>
            <a:ext cx="2355643" cy="760095"/>
          </a:xfrm>
          <a:prstGeom prst="roundRect">
            <a:avLst>
              <a:gd name="adj" fmla="val 5616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400" b="1" dirty="0"/>
              <a:t>&lt;div class="box"&gt;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dirty="0"/>
              <a:t>DIVDIVDIV</a:t>
            </a:r>
          </a:p>
          <a:p>
            <a:pPr defTabSz="180000"/>
            <a:r>
              <a:rPr lang="en-US" altLang="ko-KR" sz="1400" b="1" dirty="0"/>
              <a:t>&lt;/div&gt;</a:t>
            </a:r>
            <a:endParaRPr lang="ko-KR" altLang="en-US" sz="14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756354" y="1772816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C00000"/>
                </a:solidFill>
              </a:rPr>
              <a:t>CSS </a:t>
            </a:r>
            <a:r>
              <a:rPr lang="ko-KR" altLang="en-US" sz="1200" dirty="0">
                <a:solidFill>
                  <a:srgbClr val="C00000"/>
                </a:solidFill>
              </a:rPr>
              <a:t>스타일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824201" y="3733122"/>
            <a:ext cx="955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C00000"/>
                </a:solidFill>
              </a:rPr>
              <a:t>HTML </a:t>
            </a:r>
            <a:r>
              <a:rPr lang="ko-KR" altLang="en-US" sz="1200" dirty="0">
                <a:solidFill>
                  <a:srgbClr val="C00000"/>
                </a:solidFill>
              </a:rPr>
              <a:t>코드</a:t>
            </a:r>
          </a:p>
        </p:txBody>
      </p:sp>
      <p:cxnSp>
        <p:nvCxnSpPr>
          <p:cNvPr id="37" name="직선 화살표 연결선 36"/>
          <p:cNvCxnSpPr/>
          <p:nvPr/>
        </p:nvCxnSpPr>
        <p:spPr>
          <a:xfrm>
            <a:off x="5427737" y="2093313"/>
            <a:ext cx="0" cy="424353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4463762" y="2182378"/>
            <a:ext cx="10166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/>
              <a:t>margin : 40px</a:t>
            </a: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5975930" y="2505159"/>
            <a:ext cx="1" cy="275155"/>
          </a:xfrm>
          <a:prstGeom prst="straightConnector1">
            <a:avLst/>
          </a:prstGeom>
          <a:ln w="9525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4673247" y="2513102"/>
            <a:ext cx="13740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>
                <a:solidFill>
                  <a:schemeClr val="bg1"/>
                </a:solidFill>
              </a:rPr>
              <a:t>border-width : 30px</a:t>
            </a: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6335969" y="2762478"/>
            <a:ext cx="1" cy="227402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5245606" y="2753068"/>
            <a:ext cx="1090363" cy="24622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/>
              <a:t>padding : 20px</a:t>
            </a:r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7300559" y="2987712"/>
            <a:ext cx="0" cy="466788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flipH="1" flipV="1">
            <a:off x="5217031" y="4437940"/>
            <a:ext cx="1407691" cy="2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5476130" y="4360998"/>
            <a:ext cx="962938" cy="153888"/>
          </a:xfrm>
          <a:prstGeom prst="rect">
            <a:avLst/>
          </a:prstGeom>
          <a:solidFill>
            <a:schemeClr val="bg1"/>
          </a:solidFill>
        </p:spPr>
        <p:txBody>
          <a:bodyPr wrap="none" lIns="72000" tIns="0" rIns="72000" bIns="0">
            <a:spAutoFit/>
          </a:bodyPr>
          <a:lstStyle/>
          <a:p>
            <a:pPr defTabSz="180000"/>
            <a:r>
              <a:rPr lang="en-US" altLang="ko-KR" sz="1000" dirty="0"/>
              <a:t>width : 150px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7200066" y="3133433"/>
            <a:ext cx="795089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pPr defTabSz="180000"/>
            <a:r>
              <a:rPr lang="en-US" altLang="ko-KR" sz="1000" dirty="0"/>
              <a:t>height : 50px</a:t>
            </a:r>
          </a:p>
        </p:txBody>
      </p:sp>
      <p:cxnSp>
        <p:nvCxnSpPr>
          <p:cNvPr id="58" name="직선 연결선 57"/>
          <p:cNvCxnSpPr/>
          <p:nvPr/>
        </p:nvCxnSpPr>
        <p:spPr>
          <a:xfrm>
            <a:off x="5217031" y="3530779"/>
            <a:ext cx="0" cy="98067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6634246" y="3530779"/>
            <a:ext cx="0" cy="98067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6684793" y="2999289"/>
            <a:ext cx="8753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6679550" y="3459912"/>
            <a:ext cx="8753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2423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1794512"/>
            <a:ext cx="3234586" cy="341299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5508" y="419967"/>
            <a:ext cx="7773338" cy="751606"/>
          </a:xfrm>
        </p:spPr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4-13 &lt;div&gt;</a:t>
            </a:r>
            <a:r>
              <a:rPr lang="ko-KR" altLang="en-US" dirty="0"/>
              <a:t>의 박스 모델 보이기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03114" y="1477808"/>
            <a:ext cx="3968886" cy="50475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박스 모델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&lt;style&gt;</a:t>
            </a:r>
          </a:p>
          <a:p>
            <a:pPr defTabSz="180000"/>
            <a:r>
              <a:rPr lang="en-US" altLang="ko-KR" sz="1400" dirty="0"/>
              <a:t>body { background : </a:t>
            </a:r>
            <a:r>
              <a:rPr lang="en-US" altLang="ko-KR" sz="1400" dirty="0" err="1"/>
              <a:t>ghostwhite</a:t>
            </a:r>
            <a:r>
              <a:rPr lang="en-US" altLang="ko-KR" sz="1400" dirty="0"/>
              <a:t>; }</a:t>
            </a:r>
          </a:p>
          <a:p>
            <a:pPr defTabSz="180000"/>
            <a:r>
              <a:rPr lang="en-US" altLang="ko-KR" sz="1400" dirty="0"/>
              <a:t>Span { background : </a:t>
            </a:r>
            <a:r>
              <a:rPr lang="en-US" altLang="ko-KR" sz="1400" dirty="0" err="1"/>
              <a:t>deepskyblue</a:t>
            </a:r>
            <a:r>
              <a:rPr lang="en-US" altLang="ko-KR" sz="1400" dirty="0"/>
              <a:t>; }</a:t>
            </a:r>
          </a:p>
          <a:p>
            <a:pPr defTabSz="180000"/>
            <a:r>
              <a:rPr lang="en-US" altLang="ko-KR" sz="1400" b="1" dirty="0" err="1"/>
              <a:t>div.box</a:t>
            </a:r>
            <a:r>
              <a:rPr lang="en-US" altLang="ko-KR" sz="1400" b="1" dirty="0"/>
              <a:t> {</a:t>
            </a:r>
          </a:p>
          <a:p>
            <a:pPr defTabSz="180000"/>
            <a:r>
              <a:rPr lang="en-US" altLang="ko-KR" sz="1400" dirty="0"/>
              <a:t>	background : yellow;</a:t>
            </a:r>
          </a:p>
          <a:p>
            <a:pPr defTabSz="180000"/>
            <a:r>
              <a:rPr lang="en-US" altLang="ko-KR" sz="1400" dirty="0"/>
              <a:t>	border-style : solid;</a:t>
            </a:r>
          </a:p>
          <a:p>
            <a:pPr defTabSz="180000"/>
            <a:r>
              <a:rPr lang="en-US" altLang="ko-KR" sz="1400" dirty="0"/>
              <a:t> 	border-color : </a:t>
            </a:r>
            <a:r>
              <a:rPr lang="en-US" altLang="ko-KR" sz="1400" dirty="0" err="1"/>
              <a:t>peru</a:t>
            </a:r>
            <a:r>
              <a:rPr lang="en-US" altLang="ko-KR" sz="1400" dirty="0"/>
              <a:t>; 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/>
              <a:t>	margin : 40px;</a:t>
            </a:r>
          </a:p>
          <a:p>
            <a:pPr defTabSz="180000"/>
            <a:r>
              <a:rPr lang="en-US" altLang="ko-KR" sz="1400" dirty="0"/>
              <a:t>	border-width : 30px; </a:t>
            </a:r>
          </a:p>
          <a:p>
            <a:pPr defTabSz="180000"/>
            <a:r>
              <a:rPr lang="en-US" altLang="ko-KR" sz="1400" dirty="0"/>
              <a:t>	padding : 20px;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&lt;/style&gt;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&lt;div class="box"&gt;</a:t>
            </a:r>
          </a:p>
          <a:p>
            <a:pPr defTabSz="180000"/>
            <a:r>
              <a:rPr lang="en-US" altLang="ko-KR" sz="1400" b="1" dirty="0"/>
              <a:t>		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&lt;span&gt;DIVDIVDIV&lt;/span&gt;</a:t>
            </a:r>
          </a:p>
          <a:p>
            <a:pPr defTabSz="180000"/>
            <a:r>
              <a:rPr lang="en-US" altLang="ko-KR" sz="1400" b="1" dirty="0"/>
              <a:t>	&lt;/div&gt;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3059832" y="5798288"/>
            <a:ext cx="2232248" cy="442674"/>
          </a:xfrm>
          <a:prstGeom prst="wedgeRoundRectCallout">
            <a:avLst>
              <a:gd name="adj1" fmla="val -67666"/>
              <a:gd name="adj2" fmla="val -653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000" dirty="0" err="1"/>
              <a:t>콘텐츠</a:t>
            </a:r>
            <a:r>
              <a:rPr lang="ko-KR" altLang="en-US" sz="1000" dirty="0"/>
              <a:t> 영역이 보이도록</a:t>
            </a:r>
            <a:endParaRPr lang="en-US" altLang="ko-KR" sz="1000" dirty="0"/>
          </a:p>
          <a:p>
            <a:pPr fontAlgn="base"/>
            <a:r>
              <a:rPr lang="ko-KR" altLang="en-US" sz="1000" dirty="0"/>
              <a:t>파란색 배경의 </a:t>
            </a:r>
            <a:r>
              <a:rPr lang="en-US" altLang="ko-KR" sz="1000" dirty="0"/>
              <a:t>&lt;span&gt; </a:t>
            </a:r>
            <a:r>
              <a:rPr lang="ko-KR" altLang="en-US" sz="1000" dirty="0"/>
              <a:t>태그 삽입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7448021" y="3335296"/>
            <a:ext cx="568859" cy="0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045797" y="2990925"/>
            <a:ext cx="10166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/>
              <a:t>margin : 40px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6256117" y="2853835"/>
            <a:ext cx="1" cy="275155"/>
          </a:xfrm>
          <a:prstGeom prst="straightConnector1">
            <a:avLst/>
          </a:prstGeom>
          <a:ln w="9525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5703382" y="3911360"/>
            <a:ext cx="265841" cy="0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324928" y="4773875"/>
            <a:ext cx="1090363" cy="24622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/>
              <a:t>padding : 20px</a:t>
            </a: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7100110" y="4127384"/>
            <a:ext cx="360040" cy="0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6916885" y="4703448"/>
            <a:ext cx="97013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/>
              <a:t>border : 30px</a:t>
            </a:r>
          </a:p>
        </p:txBody>
      </p:sp>
      <p:sp>
        <p:nvSpPr>
          <p:cNvPr id="50" name="자유형 49"/>
          <p:cNvSpPr/>
          <p:nvPr/>
        </p:nvSpPr>
        <p:spPr>
          <a:xfrm>
            <a:off x="5595234" y="3910549"/>
            <a:ext cx="235600" cy="919625"/>
          </a:xfrm>
          <a:custGeom>
            <a:avLst/>
            <a:gdLst>
              <a:gd name="connsiteX0" fmla="*/ 0 w 235600"/>
              <a:gd name="connsiteY0" fmla="*/ 919625 h 919625"/>
              <a:gd name="connsiteX1" fmla="*/ 198555 w 235600"/>
              <a:gd name="connsiteY1" fmla="*/ 444137 h 919625"/>
              <a:gd name="connsiteX2" fmla="*/ 235131 w 235600"/>
              <a:gd name="connsiteY2" fmla="*/ 0 h 91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600" h="919625">
                <a:moveTo>
                  <a:pt x="0" y="919625"/>
                </a:moveTo>
                <a:cubicBezTo>
                  <a:pt x="79683" y="758516"/>
                  <a:pt x="159367" y="597408"/>
                  <a:pt x="198555" y="444137"/>
                </a:cubicBezTo>
                <a:cubicBezTo>
                  <a:pt x="237743" y="290866"/>
                  <a:pt x="236437" y="145433"/>
                  <a:pt x="235131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자유형 50"/>
          <p:cNvSpPr/>
          <p:nvPr/>
        </p:nvSpPr>
        <p:spPr>
          <a:xfrm>
            <a:off x="7260978" y="4114329"/>
            <a:ext cx="5225" cy="600892"/>
          </a:xfrm>
          <a:custGeom>
            <a:avLst/>
            <a:gdLst>
              <a:gd name="connsiteX0" fmla="*/ 0 w 5225"/>
              <a:gd name="connsiteY0" fmla="*/ 600892 h 600892"/>
              <a:gd name="connsiteX1" fmla="*/ 5225 w 5225"/>
              <a:gd name="connsiteY1" fmla="*/ 0 h 60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5" h="600892">
                <a:moveTo>
                  <a:pt x="0" y="600892"/>
                </a:moveTo>
                <a:cubicBezTo>
                  <a:pt x="1742" y="400595"/>
                  <a:pt x="3483" y="200297"/>
                  <a:pt x="5225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F7D7CA6-F0E6-4B44-B42F-A2E9A2365A57}"/>
              </a:ext>
            </a:extLst>
          </p:cNvPr>
          <p:cNvSpPr/>
          <p:nvPr/>
        </p:nvSpPr>
        <p:spPr>
          <a:xfrm>
            <a:off x="179512" y="6466586"/>
            <a:ext cx="241738" cy="2402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9916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85331" y="544892"/>
            <a:ext cx="7773338" cy="704723"/>
          </a:xfrm>
        </p:spPr>
        <p:txBody>
          <a:bodyPr/>
          <a:lstStyle/>
          <a:p>
            <a:r>
              <a:rPr lang="ko-KR" altLang="en-US" dirty="0"/>
              <a:t>박스 모델의 색</a:t>
            </a:r>
            <a:r>
              <a:rPr lang="en-US" altLang="ko-KR" dirty="0"/>
              <a:t>, </a:t>
            </a:r>
            <a:r>
              <a:rPr lang="ko-KR" altLang="en-US" dirty="0"/>
              <a:t>테두리</a:t>
            </a:r>
            <a:r>
              <a:rPr lang="en-US" altLang="ko-KR" dirty="0"/>
              <a:t>, </a:t>
            </a:r>
            <a:r>
              <a:rPr lang="ko-KR" altLang="en-US" dirty="0" err="1"/>
              <a:t>단축프로퍼티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59</a:t>
            </a:fld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1078933" y="3460174"/>
            <a:ext cx="6375674" cy="1841034"/>
            <a:chOff x="974600" y="2635488"/>
            <a:chExt cx="6197746" cy="1841034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6693" y="3076923"/>
              <a:ext cx="1525653" cy="760700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4" name="모서리가 둥근 직사각형 23"/>
            <p:cNvSpPr/>
            <p:nvPr/>
          </p:nvSpPr>
          <p:spPr>
            <a:xfrm>
              <a:off x="985784" y="2902169"/>
              <a:ext cx="4290187" cy="1035308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 fontAlgn="base" latinLnBrk="0"/>
              <a:r>
                <a:rPr lang="en-US" altLang="ko-KR" sz="1200" dirty="0"/>
                <a:t>p { </a:t>
              </a:r>
            </a:p>
            <a:p>
              <a:pPr defTabSz="180000" fontAlgn="base" latinLnBrk="0"/>
              <a:r>
                <a:rPr lang="en-US" altLang="ko-KR" sz="1200" dirty="0"/>
                <a:t>	</a:t>
              </a:r>
              <a:r>
                <a:rPr lang="en-US" altLang="ko-KR" sz="1200" b="1" dirty="0"/>
                <a:t>border-left-width</a:t>
              </a:r>
              <a:r>
                <a:rPr lang="en-US" altLang="ko-KR" sz="1200" dirty="0"/>
                <a:t> : 3px; 	/* </a:t>
              </a:r>
              <a:r>
                <a:rPr lang="ko-KR" altLang="en-US" sz="1200" dirty="0"/>
                <a:t>테두리 왼쪽 두께 </a:t>
              </a:r>
              <a:r>
                <a:rPr lang="en-US" altLang="ko-KR" sz="1200" dirty="0"/>
                <a:t>3</a:t>
              </a:r>
              <a:r>
                <a:rPr lang="ko-KR" altLang="en-US" sz="1200" dirty="0"/>
                <a:t>픽셀 *</a:t>
              </a:r>
              <a:r>
                <a:rPr lang="en-US" altLang="ko-KR" sz="1200" dirty="0"/>
                <a:t>/</a:t>
              </a:r>
              <a:endParaRPr lang="ko-KR" altLang="en-US" sz="1200" dirty="0"/>
            </a:p>
            <a:p>
              <a:pPr defTabSz="180000" fontAlgn="base" latinLnBrk="0"/>
              <a:r>
                <a:rPr lang="ko-KR" altLang="en-US" sz="1200" dirty="0"/>
                <a:t>	</a:t>
              </a:r>
              <a:r>
                <a:rPr lang="en-US" altLang="ko-KR" sz="1200" dirty="0"/>
                <a:t>border-left-style : dotted; 	/* </a:t>
              </a:r>
              <a:r>
                <a:rPr lang="ko-KR" altLang="en-US" sz="1200" dirty="0"/>
                <a:t>테두리 왼쪽 선 점선 *</a:t>
              </a:r>
              <a:r>
                <a:rPr lang="en-US" altLang="ko-KR" sz="1200" dirty="0"/>
                <a:t>/</a:t>
              </a:r>
              <a:endParaRPr lang="ko-KR" altLang="en-US" sz="1200" dirty="0"/>
            </a:p>
            <a:p>
              <a:pPr defTabSz="180000" fontAlgn="base" latinLnBrk="0"/>
              <a:r>
                <a:rPr lang="ko-KR" altLang="en-US" sz="1200" dirty="0"/>
                <a:t>	</a:t>
              </a:r>
              <a:r>
                <a:rPr lang="en-US" altLang="ko-KR" sz="1200" dirty="0"/>
                <a:t>border-left-color : blue; 	/* </a:t>
              </a:r>
              <a:r>
                <a:rPr lang="ko-KR" altLang="en-US" sz="1200" dirty="0"/>
                <a:t>테두리 왼쪽 선 색 </a:t>
              </a:r>
              <a:r>
                <a:rPr lang="en-US" altLang="ko-KR" sz="1200" dirty="0"/>
                <a:t>blue */</a:t>
              </a:r>
            </a:p>
            <a:p>
              <a:pPr defTabSz="180000" fontAlgn="base" latinLnBrk="0"/>
              <a:r>
                <a:rPr lang="en-US" altLang="ko-KR" sz="1200" dirty="0"/>
                <a:t>}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07091" y="2635488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>
                  <a:solidFill>
                    <a:srgbClr val="C00000"/>
                  </a:solidFill>
                </a:rPr>
                <a:t>스타일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79408" y="3929876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>
                  <a:solidFill>
                    <a:srgbClr val="C00000"/>
                  </a:solidFill>
                </a:rPr>
                <a:t>코드</a:t>
              </a: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974600" y="4191486"/>
              <a:ext cx="4312554" cy="285036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dirty="0"/>
                <a:t>&lt;p&gt;</a:t>
              </a:r>
              <a:r>
                <a:rPr lang="ko-KR" altLang="en-US" sz="1200" dirty="0"/>
                <a:t>박스모델</a:t>
              </a:r>
              <a:r>
                <a:rPr lang="en-US" altLang="ko-KR" sz="1200" dirty="0"/>
                <a:t>&lt;/p&gt;</a:t>
              </a:r>
              <a:endParaRPr lang="ko-KR" altLang="en-US" sz="12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078933" y="2636912"/>
            <a:ext cx="891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C00000"/>
                </a:solidFill>
              </a:rPr>
              <a:t>HTML </a:t>
            </a:r>
            <a:r>
              <a:rPr lang="ko-KR" altLang="en-US" sz="1100" dirty="0">
                <a:solidFill>
                  <a:srgbClr val="C00000"/>
                </a:solidFill>
              </a:rPr>
              <a:t>코드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114257" y="1594414"/>
            <a:ext cx="4429172" cy="1035308"/>
          </a:xfrm>
          <a:prstGeom prst="roundRect">
            <a:avLst>
              <a:gd name="adj" fmla="val 48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 fontAlgn="base" latinLnBrk="0"/>
            <a:r>
              <a:rPr lang="en-US" altLang="ko-KR" sz="1200" dirty="0"/>
              <a:t>p { 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border-width : </a:t>
            </a:r>
            <a:r>
              <a:rPr lang="en-US" altLang="ko-KR" sz="1200" b="1" dirty="0"/>
              <a:t>3px</a:t>
            </a:r>
            <a:r>
              <a:rPr lang="en-US" altLang="ko-KR" sz="1200" dirty="0"/>
              <a:t>; 			/* </a:t>
            </a:r>
            <a:r>
              <a:rPr lang="ko-KR" altLang="en-US" sz="1200" dirty="0"/>
              <a:t>테두리 두께 </a:t>
            </a:r>
            <a:r>
              <a:rPr lang="en-US" altLang="ko-KR" sz="1200" dirty="0"/>
              <a:t>3</a:t>
            </a:r>
            <a:r>
              <a:rPr lang="ko-KR" altLang="en-US" sz="1200" dirty="0"/>
              <a:t>픽셀 *</a:t>
            </a:r>
            <a:r>
              <a:rPr lang="en-US" altLang="ko-KR" sz="1200" dirty="0"/>
              <a:t>/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border-style : </a:t>
            </a:r>
            <a:r>
              <a:rPr lang="en-US" altLang="ko-KR" sz="1200" b="1" dirty="0"/>
              <a:t>dotted</a:t>
            </a:r>
            <a:r>
              <a:rPr lang="en-US" altLang="ko-KR" sz="1200" dirty="0"/>
              <a:t>; 		/* </a:t>
            </a:r>
            <a:r>
              <a:rPr lang="ko-KR" altLang="en-US" sz="1200" dirty="0"/>
              <a:t>테두리 점선 *</a:t>
            </a:r>
            <a:r>
              <a:rPr lang="en-US" altLang="ko-KR" sz="1200" dirty="0"/>
              <a:t>/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border-color : </a:t>
            </a:r>
            <a:r>
              <a:rPr lang="en-US" altLang="ko-KR" sz="1200" b="1" dirty="0"/>
              <a:t>blue</a:t>
            </a:r>
            <a:r>
              <a:rPr lang="en-US" altLang="ko-KR" sz="1200" dirty="0"/>
              <a:t>; 			/* </a:t>
            </a:r>
            <a:r>
              <a:rPr lang="ko-KR" altLang="en-US" sz="1200" dirty="0"/>
              <a:t>테두리 </a:t>
            </a:r>
            <a:r>
              <a:rPr lang="en-US" altLang="ko-KR" sz="1200" dirty="0"/>
              <a:t>blue </a:t>
            </a:r>
            <a:r>
              <a:rPr lang="ko-KR" altLang="en-US" sz="1200" dirty="0"/>
              <a:t>색 *</a:t>
            </a:r>
            <a:r>
              <a:rPr lang="en-US" altLang="ko-KR" sz="1200" dirty="0"/>
              <a:t>/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dirty="0"/>
              <a:t>} 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130817" y="1351710"/>
            <a:ext cx="9012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C00000"/>
                </a:solidFill>
              </a:rPr>
              <a:t>CSS </a:t>
            </a:r>
            <a:r>
              <a:rPr lang="ko-KR" altLang="en-US" sz="1100" dirty="0">
                <a:solidFill>
                  <a:srgbClr val="C00000"/>
                </a:solidFill>
              </a:rPr>
              <a:t>스타일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88885" y="2893730"/>
            <a:ext cx="4417349" cy="285036"/>
          </a:xfrm>
          <a:prstGeom prst="roundRect">
            <a:avLst>
              <a:gd name="adj" fmla="val 5616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박스모델</a:t>
            </a:r>
            <a:r>
              <a:rPr lang="en-US" altLang="ko-KR" sz="1200" dirty="0"/>
              <a:t>&lt;/p&gt;</a:t>
            </a:r>
            <a:endParaRPr lang="ko-KR" altLang="en-US" sz="12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5780336" y="1705172"/>
            <a:ext cx="1816000" cy="813792"/>
            <a:chOff x="5012287" y="620768"/>
            <a:chExt cx="1584176" cy="813792"/>
          </a:xfrm>
        </p:grpSpPr>
        <p:grpSp>
          <p:nvGrpSpPr>
            <p:cNvPr id="6" name="그룹 5"/>
            <p:cNvGrpSpPr/>
            <p:nvPr/>
          </p:nvGrpSpPr>
          <p:grpSpPr>
            <a:xfrm>
              <a:off x="5122370" y="740518"/>
              <a:ext cx="1352153" cy="609600"/>
              <a:chOff x="303433" y="3124200"/>
              <a:chExt cx="1352153" cy="609600"/>
            </a:xfrm>
          </p:grpSpPr>
          <p:pic>
            <p:nvPicPr>
              <p:cNvPr id="1031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3433" y="3124200"/>
                <a:ext cx="1219200" cy="609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2" name="Picture 8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5561" y="3142942"/>
                <a:ext cx="200025" cy="561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" name="직사각형 7"/>
            <p:cNvSpPr/>
            <p:nvPr/>
          </p:nvSpPr>
          <p:spPr>
            <a:xfrm>
              <a:off x="5012287" y="620768"/>
              <a:ext cx="1584176" cy="81379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모서리가 둥근 직사각형 28"/>
          <p:cNvSpPr/>
          <p:nvPr/>
        </p:nvSpPr>
        <p:spPr>
          <a:xfrm>
            <a:off x="1078933" y="5738728"/>
            <a:ext cx="4429169" cy="658832"/>
          </a:xfrm>
          <a:prstGeom prst="roundRect">
            <a:avLst>
              <a:gd name="adj" fmla="val 48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 fontAlgn="base" latinLnBrk="0"/>
            <a:r>
              <a:rPr lang="en-US" altLang="ko-KR" sz="1200" dirty="0"/>
              <a:t>p {</a:t>
            </a:r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b="1" dirty="0"/>
              <a:t>border : 3px dotted blue; </a:t>
            </a:r>
            <a:r>
              <a:rPr lang="en-US" altLang="ko-KR" sz="1200" dirty="0"/>
              <a:t>/* 3</a:t>
            </a:r>
            <a:r>
              <a:rPr lang="ko-KR" altLang="en-US" sz="1200" dirty="0"/>
              <a:t>픽셀</a:t>
            </a:r>
            <a:r>
              <a:rPr lang="en-US" altLang="ko-KR" sz="1200" dirty="0"/>
              <a:t> </a:t>
            </a:r>
            <a:r>
              <a:rPr lang="ko-KR" altLang="en-US" sz="1200" dirty="0"/>
              <a:t>파란 점선 테두리 </a:t>
            </a:r>
            <a:r>
              <a:rPr lang="en-US" altLang="ko-KR" sz="1200" dirty="0"/>
              <a:t>*/</a:t>
            </a:r>
            <a:endParaRPr lang="en-US" altLang="ko-KR" sz="1200" b="1" dirty="0"/>
          </a:p>
          <a:p>
            <a:pPr defTabSz="180000" fontAlgn="base" latinLnBrk="0"/>
            <a:r>
              <a:rPr lang="en-US" altLang="ko-KR" sz="1200" dirty="0"/>
              <a:t>} </a:t>
            </a:r>
            <a:endParaRPr lang="ko-KR" altLang="en-US" sz="1200" dirty="0"/>
          </a:p>
        </p:txBody>
      </p:sp>
      <p:grpSp>
        <p:nvGrpSpPr>
          <p:cNvPr id="34" name="그룹 33"/>
          <p:cNvGrpSpPr/>
          <p:nvPr/>
        </p:nvGrpSpPr>
        <p:grpSpPr>
          <a:xfrm>
            <a:off x="5755060" y="5661248"/>
            <a:ext cx="1841275" cy="813792"/>
            <a:chOff x="5608446" y="620768"/>
            <a:chExt cx="1584176" cy="813792"/>
          </a:xfrm>
        </p:grpSpPr>
        <p:grpSp>
          <p:nvGrpSpPr>
            <p:cNvPr id="35" name="그룹 34"/>
            <p:cNvGrpSpPr/>
            <p:nvPr/>
          </p:nvGrpSpPr>
          <p:grpSpPr>
            <a:xfrm>
              <a:off x="5718529" y="740518"/>
              <a:ext cx="1352153" cy="609600"/>
              <a:chOff x="899592" y="3124200"/>
              <a:chExt cx="1352153" cy="609600"/>
            </a:xfrm>
          </p:grpSpPr>
          <p:pic>
            <p:nvPicPr>
              <p:cNvPr id="37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9592" y="3124200"/>
                <a:ext cx="1219200" cy="609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" name="Picture 8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51720" y="3142942"/>
                <a:ext cx="200025" cy="561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6" name="직사각형 35"/>
            <p:cNvSpPr/>
            <p:nvPr/>
          </p:nvSpPr>
          <p:spPr>
            <a:xfrm>
              <a:off x="5608446" y="620768"/>
              <a:ext cx="1584176" cy="81379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9906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bg2">
                <a:shade val="92000"/>
                <a:satMod val="140000"/>
                <a:lumMod val="11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85329" y="642918"/>
            <a:ext cx="3670647" cy="46412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ko-KR" altLang="en-US" sz="6300" dirty="0"/>
              <a:t>강의 목표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5076056" y="642918"/>
            <a:ext cx="3382614" cy="46412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110000"/>
              </a:lnSpc>
            </a:pPr>
            <a:r>
              <a:rPr lang="en-US" altLang="ko-KR" sz="1500" dirty="0">
                <a:solidFill>
                  <a:schemeClr val="tx1"/>
                </a:solidFill>
              </a:rPr>
              <a:t>CSS3 </a:t>
            </a:r>
            <a:r>
              <a:rPr lang="ko-KR" altLang="en-US" sz="1500" dirty="0">
                <a:solidFill>
                  <a:schemeClr val="tx1"/>
                </a:solidFill>
              </a:rPr>
              <a:t>언어란</a:t>
            </a:r>
            <a:r>
              <a:rPr lang="en-US" altLang="ko-KR" sz="1500" dirty="0">
                <a:solidFill>
                  <a:schemeClr val="tx1"/>
                </a:solidFill>
              </a:rPr>
              <a:t>?</a:t>
            </a:r>
          </a:p>
          <a:p>
            <a:pPr algn="l">
              <a:lnSpc>
                <a:spcPct val="110000"/>
              </a:lnSpc>
            </a:pPr>
            <a:r>
              <a:rPr lang="en-US" altLang="ko-KR" sz="1500" dirty="0">
                <a:solidFill>
                  <a:schemeClr val="tx1"/>
                </a:solidFill>
              </a:rPr>
              <a:t>CSS3 </a:t>
            </a:r>
            <a:r>
              <a:rPr lang="ko-KR" altLang="en-US" sz="1500" dirty="0">
                <a:solidFill>
                  <a:schemeClr val="tx1"/>
                </a:solidFill>
              </a:rPr>
              <a:t>스타일</a:t>
            </a:r>
            <a:r>
              <a:rPr lang="en-US" altLang="ko-KR" sz="1500" dirty="0">
                <a:solidFill>
                  <a:schemeClr val="tx1"/>
                </a:solidFill>
              </a:rPr>
              <a:t> </a:t>
            </a:r>
            <a:r>
              <a:rPr lang="ko-KR" altLang="en-US" sz="1500" dirty="0">
                <a:solidFill>
                  <a:schemeClr val="tx1"/>
                </a:solidFill>
              </a:rPr>
              <a:t>시트를 작성하는 방법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l">
              <a:lnSpc>
                <a:spcPct val="110000"/>
              </a:lnSpc>
            </a:pPr>
            <a:r>
              <a:rPr lang="en-US" altLang="ko-KR" sz="1500" dirty="0">
                <a:solidFill>
                  <a:schemeClr val="tx1"/>
                </a:solidFill>
              </a:rPr>
              <a:t>CSS3 </a:t>
            </a:r>
            <a:r>
              <a:rPr lang="ko-KR" altLang="en-US" sz="1500" dirty="0" err="1">
                <a:solidFill>
                  <a:schemeClr val="tx1"/>
                </a:solidFill>
              </a:rPr>
              <a:t>셀렉터</a:t>
            </a:r>
            <a:r>
              <a:rPr lang="en-US" altLang="ko-KR" sz="1500" dirty="0">
                <a:solidFill>
                  <a:schemeClr val="tx1"/>
                </a:solidFill>
              </a:rPr>
              <a:t> </a:t>
            </a:r>
            <a:r>
              <a:rPr lang="ko-KR" altLang="en-US" sz="1500" dirty="0">
                <a:solidFill>
                  <a:schemeClr val="tx1"/>
                </a:solidFill>
              </a:rPr>
              <a:t>만드는 방법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l">
              <a:lnSpc>
                <a:spcPct val="110000"/>
              </a:lnSpc>
            </a:pPr>
            <a:r>
              <a:rPr lang="en-US" altLang="ko-KR" sz="1500" dirty="0">
                <a:solidFill>
                  <a:schemeClr val="tx1"/>
                </a:solidFill>
              </a:rPr>
              <a:t>CSS3</a:t>
            </a:r>
            <a:r>
              <a:rPr lang="ko-KR" altLang="en-US" sz="1500" dirty="0">
                <a:solidFill>
                  <a:schemeClr val="tx1"/>
                </a:solidFill>
              </a:rPr>
              <a:t>로 텍스트 꾸미기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l">
              <a:lnSpc>
                <a:spcPct val="110000"/>
              </a:lnSpc>
            </a:pPr>
            <a:r>
              <a:rPr lang="en-US" altLang="ko-KR" sz="1500" dirty="0">
                <a:solidFill>
                  <a:schemeClr val="tx1"/>
                </a:solidFill>
              </a:rPr>
              <a:t>CSS3</a:t>
            </a:r>
            <a:r>
              <a:rPr lang="ko-KR" altLang="en-US" sz="1500" dirty="0">
                <a:solidFill>
                  <a:schemeClr val="tx1"/>
                </a:solidFill>
              </a:rPr>
              <a:t>로 웹 페이지에 색과 모양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l">
              <a:lnSpc>
                <a:spcPct val="110000"/>
              </a:lnSpc>
            </a:pPr>
            <a:r>
              <a:rPr lang="en-US" altLang="ko-KR" sz="1500" dirty="0">
                <a:solidFill>
                  <a:schemeClr val="tx1"/>
                </a:solidFill>
              </a:rPr>
              <a:t>CSS3</a:t>
            </a:r>
            <a:r>
              <a:rPr lang="ko-KR" altLang="en-US" sz="1500" dirty="0">
                <a:solidFill>
                  <a:schemeClr val="tx1"/>
                </a:solidFill>
              </a:rPr>
              <a:t>의 박스 모델 이해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l">
              <a:lnSpc>
                <a:spcPct val="110000"/>
              </a:lnSpc>
            </a:pPr>
            <a:r>
              <a:rPr lang="en-US" altLang="ko-KR" sz="1500" dirty="0">
                <a:solidFill>
                  <a:schemeClr val="tx1"/>
                </a:solidFill>
              </a:rPr>
              <a:t>CSS3</a:t>
            </a:r>
            <a:r>
              <a:rPr lang="ko-KR" altLang="en-US" sz="1500" dirty="0">
                <a:solidFill>
                  <a:schemeClr val="tx1"/>
                </a:solidFill>
              </a:rPr>
              <a:t>로 </a:t>
            </a:r>
            <a:r>
              <a:rPr lang="en-US" altLang="ko-KR" sz="1500" dirty="0">
                <a:solidFill>
                  <a:schemeClr val="tx1"/>
                </a:solidFill>
              </a:rPr>
              <a:t>HTML </a:t>
            </a:r>
            <a:r>
              <a:rPr lang="ko-KR" altLang="en-US" sz="1500" dirty="0">
                <a:solidFill>
                  <a:schemeClr val="tx1"/>
                </a:solidFill>
              </a:rPr>
              <a:t>태그의 배경과 테두리 등을 꾸미기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l">
              <a:lnSpc>
                <a:spcPct val="110000"/>
              </a:lnSpc>
            </a:pPr>
            <a:r>
              <a:rPr lang="en-US" altLang="ko-KR" sz="1500" dirty="0">
                <a:solidFill>
                  <a:schemeClr val="tx1"/>
                </a:solidFill>
              </a:rPr>
              <a:t>CSS3</a:t>
            </a:r>
            <a:r>
              <a:rPr lang="ko-KR" altLang="en-US" sz="1500" dirty="0">
                <a:solidFill>
                  <a:schemeClr val="tx1"/>
                </a:solidFill>
              </a:rPr>
              <a:t>로 그림자 효과를 만들기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l">
              <a:lnSpc>
                <a:spcPct val="110000"/>
              </a:lnSpc>
            </a:pPr>
            <a:endParaRPr lang="en-US" altLang="ko-KR" sz="150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057751" y="5883275"/>
            <a:ext cx="40091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1870596-DAFA-46D2-82A7-2B6B5F8E0EA4}" type="slidenum">
              <a:rPr lang="en-US" altLang="ko-KR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6</a:t>
            </a:fld>
            <a:endParaRPr lang="en-US" altLang="ko-KR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6146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231" y="1640247"/>
            <a:ext cx="2414327" cy="35874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332" y="438592"/>
            <a:ext cx="7773338" cy="675161"/>
          </a:xfrm>
        </p:spPr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4-14 </a:t>
            </a:r>
            <a:r>
              <a:rPr lang="ko-KR" altLang="en-US" dirty="0"/>
              <a:t>박스 모델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82395" y="1484784"/>
            <a:ext cx="4439019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박스 모델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&lt;style&gt;</a:t>
            </a:r>
          </a:p>
          <a:p>
            <a:pPr defTabSz="180000"/>
            <a:r>
              <a:rPr lang="en-US" altLang="ko-KR" sz="1400" b="1" dirty="0"/>
              <a:t>div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background : yellow;</a:t>
            </a:r>
          </a:p>
          <a:p>
            <a:pPr defTabSz="180000"/>
            <a:r>
              <a:rPr lang="en-US" altLang="ko-KR" sz="1400" b="1" dirty="0"/>
              <a:t>	padding : 20px;</a:t>
            </a:r>
          </a:p>
          <a:p>
            <a:pPr defTabSz="180000"/>
            <a:r>
              <a:rPr lang="en-US" altLang="ko-KR" sz="1400" b="1" dirty="0"/>
              <a:t>	border : 5px dotted red; </a:t>
            </a:r>
          </a:p>
          <a:p>
            <a:pPr defTabSz="180000"/>
            <a:r>
              <a:rPr lang="en-US" altLang="ko-KR" sz="1400" b="1" dirty="0"/>
              <a:t>	margin : 30px; 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&lt;/style&gt;&lt;/head&gt;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박스 모델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&lt;p&gt;margin 30px, padding 20px, border 5px</a:t>
            </a:r>
            <a:r>
              <a:rPr lang="ko-KR" altLang="en-US" sz="1400" dirty="0"/>
              <a:t>의</a:t>
            </a:r>
            <a:endParaRPr lang="en-US" altLang="ko-KR" sz="1400" dirty="0"/>
          </a:p>
          <a:p>
            <a:pPr defTabSz="180000"/>
            <a:r>
              <a:rPr lang="ko-KR" altLang="en-US" sz="1400" dirty="0"/>
              <a:t> 빨간색 점선</a:t>
            </a:r>
            <a:r>
              <a:rPr lang="en-US" altLang="ko-KR" sz="1400" dirty="0"/>
              <a:t>&lt;/p&gt; 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&lt;div&gt;</a:t>
            </a:r>
          </a:p>
          <a:p>
            <a:pPr defTabSz="180000"/>
            <a:r>
              <a:rPr lang="en-US" altLang="ko-KR" sz="1400" b="1" dirty="0"/>
              <a:t>	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src</a:t>
            </a:r>
            <a:r>
              <a:rPr lang="en-US" altLang="ko-KR" sz="1400" b="1" dirty="0"/>
              <a:t>="media/mio.png" alt="</a:t>
            </a:r>
            <a:r>
              <a:rPr lang="ko-KR" altLang="en-US" sz="1400" b="1" dirty="0" err="1"/>
              <a:t>고양이눈</a:t>
            </a:r>
            <a:r>
              <a:rPr lang="en-US" altLang="ko-KR" sz="1400" b="1" dirty="0"/>
              <a:t>"&gt;</a:t>
            </a:r>
          </a:p>
          <a:p>
            <a:pPr defTabSz="180000"/>
            <a:r>
              <a:rPr lang="en-US" altLang="ko-KR" sz="1400" b="1" dirty="0"/>
              <a:t>&lt;/div&gt;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6837708" y="3415201"/>
            <a:ext cx="678929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837708" y="3630157"/>
            <a:ext cx="678929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6988031" y="3404209"/>
            <a:ext cx="0" cy="21833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959624" y="3405254"/>
            <a:ext cx="10166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>
                <a:solidFill>
                  <a:srgbClr val="C00000"/>
                </a:solidFill>
              </a:rPr>
              <a:t>margin: 30px; 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5696113" y="4733248"/>
            <a:ext cx="0" cy="708411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 flipV="1">
            <a:off x="5866388" y="4695849"/>
            <a:ext cx="8183" cy="74581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5684027" y="5328446"/>
            <a:ext cx="208685" cy="676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217845" y="5402114"/>
            <a:ext cx="13193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>
                <a:solidFill>
                  <a:srgbClr val="C00000"/>
                </a:solidFill>
              </a:rPr>
              <a:t>padding: 20px; </a:t>
            </a:r>
          </a:p>
        </p:txBody>
      </p:sp>
      <p:sp>
        <p:nvSpPr>
          <p:cNvPr id="10" name="자유형 9"/>
          <p:cNvSpPr/>
          <p:nvPr/>
        </p:nvSpPr>
        <p:spPr>
          <a:xfrm>
            <a:off x="6737320" y="4695610"/>
            <a:ext cx="250711" cy="706504"/>
          </a:xfrm>
          <a:custGeom>
            <a:avLst/>
            <a:gdLst>
              <a:gd name="connsiteX0" fmla="*/ 444137 w 444137"/>
              <a:gd name="connsiteY0" fmla="*/ 689719 h 689719"/>
              <a:gd name="connsiteX1" fmla="*/ 78377 w 444137"/>
              <a:gd name="connsiteY1" fmla="*/ 444137 h 689719"/>
              <a:gd name="connsiteX2" fmla="*/ 0 w 444137"/>
              <a:gd name="connsiteY2" fmla="*/ 0 h 68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137" h="689719">
                <a:moveTo>
                  <a:pt x="444137" y="689719"/>
                </a:moveTo>
                <a:cubicBezTo>
                  <a:pt x="298268" y="624404"/>
                  <a:pt x="152400" y="559090"/>
                  <a:pt x="78377" y="444137"/>
                </a:cubicBezTo>
                <a:cubicBezTo>
                  <a:pt x="4354" y="329184"/>
                  <a:pt x="2177" y="164592"/>
                  <a:pt x="0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453070" y="5375009"/>
            <a:ext cx="13500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>
                <a:solidFill>
                  <a:srgbClr val="C00000"/>
                </a:solidFill>
              </a:rPr>
              <a:t>&lt;div&gt;</a:t>
            </a:r>
            <a:r>
              <a:rPr lang="ko-KR" altLang="en-US" sz="1000" dirty="0">
                <a:solidFill>
                  <a:srgbClr val="C00000"/>
                </a:solidFill>
              </a:rPr>
              <a:t>태그의 </a:t>
            </a:r>
            <a:r>
              <a:rPr lang="ko-KR" altLang="en-US" sz="1000" dirty="0" err="1">
                <a:solidFill>
                  <a:srgbClr val="C00000"/>
                </a:solidFill>
              </a:rPr>
              <a:t>콘텐츠</a:t>
            </a:r>
            <a:endParaRPr lang="en-US" altLang="ko-KR" sz="1000" dirty="0">
              <a:solidFill>
                <a:srgbClr val="C0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CAEE73C-8B0D-0D45-A05D-2EAA84554817}"/>
              </a:ext>
            </a:extLst>
          </p:cNvPr>
          <p:cNvSpPr/>
          <p:nvPr/>
        </p:nvSpPr>
        <p:spPr>
          <a:xfrm>
            <a:off x="179512" y="6466586"/>
            <a:ext cx="241738" cy="2402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3448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73569" y="1556792"/>
            <a:ext cx="5214275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&lt;head&gt;&lt;title&gt;</a:t>
            </a:r>
            <a:r>
              <a:rPr lang="ko-KR" altLang="en-US" sz="1400" dirty="0"/>
              <a:t>다양한 테두리</a:t>
            </a:r>
            <a:r>
              <a:rPr lang="en-US" altLang="ko-KR" sz="1400" dirty="0"/>
              <a:t>&lt;/title&gt;&lt;/head&gt;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&lt;h3&gt;</a:t>
            </a:r>
            <a:r>
              <a:rPr lang="ko-KR" altLang="en-US" sz="1400" dirty="0"/>
              <a:t>다양한 테두리</a:t>
            </a:r>
            <a:r>
              <a:rPr lang="en-US" altLang="ko-KR" sz="1400" dirty="0"/>
              <a:t>&lt;/h3&gt;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3px solid blue</a:t>
            </a:r>
            <a:r>
              <a:rPr lang="en-US" altLang="ko-KR" sz="1400" dirty="0"/>
              <a:t>"&gt;3</a:t>
            </a:r>
            <a:r>
              <a:rPr lang="ko-KR" altLang="en-US" sz="1400" dirty="0"/>
              <a:t>픽셀 </a:t>
            </a:r>
            <a:r>
              <a:rPr lang="en-US" altLang="ko-KR" sz="1400" dirty="0" err="1"/>
              <a:t>soild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3px none blue</a:t>
            </a:r>
            <a:r>
              <a:rPr lang="en-US" altLang="ko-KR" sz="1400" dirty="0"/>
              <a:t>"&gt;3</a:t>
            </a:r>
            <a:r>
              <a:rPr lang="ko-KR" altLang="en-US" sz="1400" dirty="0"/>
              <a:t>픽셀 </a:t>
            </a:r>
            <a:r>
              <a:rPr lang="en-US" altLang="ko-KR" sz="1400" dirty="0"/>
              <a:t>none&lt;/p&gt;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3px hidden blue</a:t>
            </a:r>
            <a:r>
              <a:rPr lang="en-US" altLang="ko-KR" sz="1400" dirty="0"/>
              <a:t>"&gt;3</a:t>
            </a:r>
            <a:r>
              <a:rPr lang="ko-KR" altLang="en-US" sz="1400" dirty="0"/>
              <a:t>픽셀 </a:t>
            </a:r>
            <a:r>
              <a:rPr lang="en-US" altLang="ko-KR" sz="1400" dirty="0"/>
              <a:t>hidden&lt;/p&gt;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3px dotted blue</a:t>
            </a:r>
            <a:r>
              <a:rPr lang="en-US" altLang="ko-KR" sz="1400" dirty="0"/>
              <a:t>"&gt;3</a:t>
            </a:r>
            <a:r>
              <a:rPr lang="ko-KR" altLang="en-US" sz="1400" dirty="0"/>
              <a:t>픽셀 </a:t>
            </a:r>
            <a:r>
              <a:rPr lang="en-US" altLang="ko-KR" sz="1400" dirty="0"/>
              <a:t>dotted&lt;/p&gt;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3px dashed blue</a:t>
            </a:r>
            <a:r>
              <a:rPr lang="en-US" altLang="ko-KR" sz="1400" dirty="0"/>
              <a:t>"&gt;3</a:t>
            </a:r>
            <a:r>
              <a:rPr lang="ko-KR" altLang="en-US" sz="1400" dirty="0"/>
              <a:t>픽셀 </a:t>
            </a:r>
            <a:r>
              <a:rPr lang="en-US" altLang="ko-KR" sz="1400" dirty="0"/>
              <a:t>dashed&lt;/p&gt;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3px double blue</a:t>
            </a:r>
            <a:r>
              <a:rPr lang="en-US" altLang="ko-KR" sz="1400" dirty="0"/>
              <a:t>"&gt;3</a:t>
            </a:r>
            <a:r>
              <a:rPr lang="ko-KR" altLang="en-US" sz="1400" dirty="0"/>
              <a:t>픽셀 </a:t>
            </a:r>
            <a:r>
              <a:rPr lang="en-US" altLang="ko-KR" sz="1400" dirty="0"/>
              <a:t>double&lt;/p&gt;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15px groove yellow</a:t>
            </a:r>
            <a:r>
              <a:rPr lang="en-US" altLang="ko-KR" sz="1400" dirty="0"/>
              <a:t>"&gt;15</a:t>
            </a:r>
            <a:r>
              <a:rPr lang="ko-KR" altLang="en-US" sz="1400" dirty="0"/>
              <a:t>픽셀 </a:t>
            </a:r>
            <a:r>
              <a:rPr lang="en-US" altLang="ko-KR" sz="1400" dirty="0"/>
              <a:t>groove&lt;/p&gt;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15px ridge yellow</a:t>
            </a:r>
            <a:r>
              <a:rPr lang="en-US" altLang="ko-KR" sz="1400" dirty="0"/>
              <a:t>"&gt;15</a:t>
            </a:r>
            <a:r>
              <a:rPr lang="ko-KR" altLang="en-US" sz="1400" dirty="0"/>
              <a:t>픽셀 </a:t>
            </a:r>
            <a:r>
              <a:rPr lang="en-US" altLang="ko-KR" sz="1400" dirty="0"/>
              <a:t>ridge&lt;/p&gt;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15px inset yellow</a:t>
            </a:r>
            <a:r>
              <a:rPr lang="en-US" altLang="ko-KR" sz="1400" dirty="0"/>
              <a:t>"&gt;15</a:t>
            </a:r>
            <a:r>
              <a:rPr lang="ko-KR" altLang="en-US" sz="1400" dirty="0"/>
              <a:t>픽셀 </a:t>
            </a:r>
            <a:r>
              <a:rPr lang="en-US" altLang="ko-KR" sz="1400" dirty="0"/>
              <a:t>inset&lt;/p&gt;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15px outset yellow</a:t>
            </a:r>
            <a:r>
              <a:rPr lang="en-US" altLang="ko-KR" sz="1400" dirty="0"/>
              <a:t>"&gt;15</a:t>
            </a:r>
            <a:r>
              <a:rPr lang="ko-KR" altLang="en-US" sz="1400" dirty="0"/>
              <a:t>픽셀 </a:t>
            </a:r>
            <a:r>
              <a:rPr lang="en-US" altLang="ko-KR" sz="1400" dirty="0"/>
              <a:t>outset&lt;/p&gt;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921" y="1340768"/>
            <a:ext cx="2162609" cy="51628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9102" y="354385"/>
            <a:ext cx="7773338" cy="801919"/>
          </a:xfrm>
        </p:spPr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4–15 </a:t>
            </a:r>
            <a:r>
              <a:rPr lang="ko-KR" altLang="en-US" dirty="0"/>
              <a:t>다양한 테두리 선 스타일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61</a:t>
            </a:fld>
            <a:endParaRPr lang="ko-KR" altLang="en-US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7252057" y="2940955"/>
            <a:ext cx="1280383" cy="442674"/>
          </a:xfrm>
          <a:prstGeom prst="wedgeRoundRectCallout">
            <a:avLst>
              <a:gd name="adj1" fmla="val -80564"/>
              <a:gd name="adj2" fmla="val -747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000" dirty="0"/>
              <a:t>none</a:t>
            </a:r>
            <a:r>
              <a:rPr lang="ko-KR" altLang="en-US" sz="1000" dirty="0"/>
              <a:t>과 </a:t>
            </a:r>
            <a:r>
              <a:rPr lang="en-US" altLang="ko-KR" sz="1000" dirty="0"/>
              <a:t>hidden</a:t>
            </a:r>
            <a:r>
              <a:rPr lang="ko-KR" altLang="en-US" sz="1000" dirty="0"/>
              <a:t>의 </a:t>
            </a:r>
            <a:endParaRPr lang="en-US" altLang="ko-KR" sz="1000" dirty="0"/>
          </a:p>
          <a:p>
            <a:pPr fontAlgn="base"/>
            <a:r>
              <a:rPr lang="ko-KR" altLang="en-US" sz="1000" dirty="0"/>
              <a:t>두께 </a:t>
            </a:r>
            <a:r>
              <a:rPr lang="en-US" altLang="ko-KR" sz="1000" dirty="0"/>
              <a:t>0</a:t>
            </a:r>
            <a:r>
              <a:rPr lang="ko-KR" altLang="en-US" sz="1000" dirty="0"/>
              <a:t>으로 동일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39F7EF3-87D8-CB44-BF8E-C789E4E01713}"/>
              </a:ext>
            </a:extLst>
          </p:cNvPr>
          <p:cNvSpPr/>
          <p:nvPr/>
        </p:nvSpPr>
        <p:spPr>
          <a:xfrm>
            <a:off x="179512" y="6466586"/>
            <a:ext cx="241738" cy="2402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2797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1180" y="210949"/>
            <a:ext cx="7773338" cy="1596177"/>
          </a:xfrm>
        </p:spPr>
        <p:txBody>
          <a:bodyPr>
            <a:normAutofit/>
          </a:bodyPr>
          <a:lstStyle/>
          <a:p>
            <a:r>
              <a:rPr lang="ko-KR" altLang="en-US" dirty="0"/>
              <a:t>둥근 모서리 테두리 만들기 </a:t>
            </a:r>
            <a:r>
              <a:rPr lang="en-US" altLang="ko-KR" dirty="0"/>
              <a:t>- border-radius</a:t>
            </a:r>
            <a:endParaRPr lang="ko-KR" altLang="en-US" dirty="0"/>
          </a:p>
        </p:txBody>
      </p:sp>
      <p:sp>
        <p:nvSpPr>
          <p:cNvPr id="30" name="내용 개체 틀 2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테두리의 모서리를 둥글게 만듦</a:t>
            </a:r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62</a:t>
            </a:fld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4788024" y="2132856"/>
            <a:ext cx="2777839" cy="1400124"/>
            <a:chOff x="2130227" y="2304957"/>
            <a:chExt cx="2777839" cy="1400124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0227" y="2715459"/>
              <a:ext cx="2253116" cy="9896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왼쪽 중괄호 6"/>
            <p:cNvSpPr/>
            <p:nvPr/>
          </p:nvSpPr>
          <p:spPr>
            <a:xfrm flipH="1">
              <a:off x="4340889" y="2724215"/>
              <a:ext cx="146701" cy="432048"/>
            </a:xfrm>
            <a:prstGeom prst="leftBrace">
              <a:avLst>
                <a:gd name="adj1" fmla="val 3491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른쪽 중괄호 7"/>
            <p:cNvSpPr/>
            <p:nvPr/>
          </p:nvSpPr>
          <p:spPr>
            <a:xfrm rot="16200000">
              <a:off x="4060984" y="2412968"/>
              <a:ext cx="108013" cy="432047"/>
            </a:xfrm>
            <a:prstGeom prst="rightBrace">
              <a:avLst>
                <a:gd name="adj1" fmla="val 34027"/>
                <a:gd name="adj2" fmla="val 516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390424" y="2801739"/>
              <a:ext cx="517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50px</a:t>
              </a:r>
              <a:endParaRPr lang="ko-KR" alt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76205" y="2304957"/>
              <a:ext cx="517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50px</a:t>
              </a:r>
              <a:endParaRPr lang="ko-KR" altLang="en-US" sz="12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162031" y="2726249"/>
              <a:ext cx="2181108" cy="932003"/>
            </a:xfrm>
            <a:prstGeom prst="rect">
              <a:avLst/>
            </a:prstGeom>
            <a:noFill/>
            <a:ln w="127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2330218" y="2598860"/>
            <a:ext cx="21176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1600" dirty="0">
                <a:solidFill>
                  <a:srgbClr val="CC00CC"/>
                </a:solidFill>
              </a:rPr>
              <a:t>border-radius</a:t>
            </a:r>
            <a:r>
              <a:rPr lang="en-US" altLang="ko-KR" sz="1600" dirty="0">
                <a:solidFill>
                  <a:srgbClr val="C00000"/>
                </a:solidFill>
              </a:rPr>
              <a:t> </a:t>
            </a:r>
            <a:r>
              <a:rPr lang="en-US" altLang="ko-KR" sz="1600" dirty="0"/>
              <a:t>: </a:t>
            </a:r>
            <a:r>
              <a:rPr lang="en-US" altLang="ko-KR" sz="1600" dirty="0">
                <a:solidFill>
                  <a:srgbClr val="00B0F0"/>
                </a:solidFill>
              </a:rPr>
              <a:t>50px</a:t>
            </a:r>
            <a:r>
              <a:rPr lang="en-US" altLang="ko-KR" sz="1600" dirty="0">
                <a:solidFill>
                  <a:srgbClr val="0070C0"/>
                </a:solidFill>
              </a:rPr>
              <a:t>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031379" y="3933764"/>
            <a:ext cx="3553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sv-SE" altLang="ko-KR" sz="1600" dirty="0">
                <a:solidFill>
                  <a:srgbClr val="CC00CC"/>
                </a:solidFill>
              </a:rPr>
              <a:t>border-radius</a:t>
            </a:r>
            <a:r>
              <a:rPr lang="sv-SE" altLang="ko-KR" sz="1600" dirty="0">
                <a:solidFill>
                  <a:srgbClr val="C00000"/>
                </a:solidFill>
              </a:rPr>
              <a:t> </a:t>
            </a:r>
            <a:r>
              <a:rPr lang="sv-SE" altLang="ko-KR" sz="1600" dirty="0"/>
              <a:t>: </a:t>
            </a:r>
            <a:r>
              <a:rPr lang="sv-SE" altLang="ko-KR" sz="1600" dirty="0">
                <a:solidFill>
                  <a:srgbClr val="00B0F0"/>
                </a:solidFill>
              </a:rPr>
              <a:t>0px 20px 40px 60px</a:t>
            </a:r>
            <a:r>
              <a:rPr lang="sv-SE" altLang="ko-KR" sz="1600" dirty="0">
                <a:solidFill>
                  <a:srgbClr val="0070C0"/>
                </a:solidFill>
              </a:rPr>
              <a:t>;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4534470" y="3883036"/>
            <a:ext cx="2755699" cy="1643886"/>
            <a:chOff x="4910395" y="2317136"/>
            <a:chExt cx="2755699" cy="1643886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3949" y="2663086"/>
              <a:ext cx="2269911" cy="910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5217620" y="2711934"/>
              <a:ext cx="2160242" cy="834299"/>
            </a:xfrm>
            <a:prstGeom prst="rect">
              <a:avLst/>
            </a:prstGeom>
            <a:noFill/>
            <a:ln w="127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3" name="오른쪽 중괄호 12"/>
            <p:cNvSpPr/>
            <p:nvPr/>
          </p:nvSpPr>
          <p:spPr>
            <a:xfrm rot="16200000">
              <a:off x="7232553" y="2545155"/>
              <a:ext cx="88000" cy="185961"/>
            </a:xfrm>
            <a:prstGeom prst="rightBrace">
              <a:avLst>
                <a:gd name="adj1" fmla="val 34027"/>
                <a:gd name="adj2" fmla="val 516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995004" y="2317136"/>
              <a:ext cx="517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20px</a:t>
              </a:r>
              <a:endParaRPr lang="ko-KR" altLang="en-US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46783" y="3668778"/>
              <a:ext cx="517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40px</a:t>
              </a:r>
              <a:endParaRPr lang="ko-KR" altLang="en-US" sz="1200" dirty="0"/>
            </a:p>
          </p:txBody>
        </p:sp>
        <p:sp>
          <p:nvSpPr>
            <p:cNvPr id="17" name="오른쪽 중괄호 16"/>
            <p:cNvSpPr/>
            <p:nvPr/>
          </p:nvSpPr>
          <p:spPr>
            <a:xfrm rot="16200000" flipH="1">
              <a:off x="7146234" y="3460726"/>
              <a:ext cx="118740" cy="327853"/>
            </a:xfrm>
            <a:prstGeom prst="rightBrace">
              <a:avLst>
                <a:gd name="adj1" fmla="val 34027"/>
                <a:gd name="adj2" fmla="val 516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223481" y="3684023"/>
              <a:ext cx="517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60px</a:t>
              </a:r>
              <a:endParaRPr lang="ko-KR" altLang="en-US" sz="1200" dirty="0"/>
            </a:p>
          </p:txBody>
        </p:sp>
        <p:sp>
          <p:nvSpPr>
            <p:cNvPr id="19" name="오른쪽 중괄호 18"/>
            <p:cNvSpPr/>
            <p:nvPr/>
          </p:nvSpPr>
          <p:spPr>
            <a:xfrm rot="16200000" flipH="1">
              <a:off x="5430189" y="3352714"/>
              <a:ext cx="118742" cy="543879"/>
            </a:xfrm>
            <a:prstGeom prst="rightBrace">
              <a:avLst>
                <a:gd name="adj1" fmla="val 34027"/>
                <a:gd name="adj2" fmla="val 516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095478" y="2386087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</a:t>
              </a:r>
              <a:endParaRPr lang="ko-KR" altLang="en-US" sz="1200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911287" y="3434783"/>
              <a:ext cx="338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rgbClr val="C00000"/>
                  </a:solidFill>
                </a:rPr>
                <a:t>④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327540" y="3402216"/>
              <a:ext cx="338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rgbClr val="C00000"/>
                  </a:solidFill>
                </a:rPr>
                <a:t>③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327540" y="2497278"/>
              <a:ext cx="338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rgbClr val="C00000"/>
                  </a:solidFill>
                </a:rPr>
                <a:t>②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910395" y="2497278"/>
              <a:ext cx="338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rgbClr val="C00000"/>
                  </a:solidFill>
                </a:rPr>
                <a:t>①</a:t>
              </a: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2346961" y="4315402"/>
            <a:ext cx="21303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/>
              <a:t>(</a:t>
            </a:r>
            <a:r>
              <a:rPr lang="ko-KR" altLang="en-US" sz="1200" dirty="0">
                <a:solidFill>
                  <a:srgbClr val="C00000"/>
                </a:solidFill>
              </a:rPr>
              <a:t>①</a:t>
            </a:r>
            <a:r>
              <a:rPr lang="en-US" altLang="ko-KR" sz="1200" dirty="0"/>
              <a:t> ~ </a:t>
            </a:r>
            <a:r>
              <a:rPr lang="ko-KR" altLang="en-US" sz="1200" dirty="0">
                <a:solidFill>
                  <a:srgbClr val="C00000"/>
                </a:solidFill>
              </a:rPr>
              <a:t>④</a:t>
            </a:r>
            <a:r>
              <a:rPr lang="ko-KR" altLang="en-US" sz="1200" dirty="0"/>
              <a:t>의</a:t>
            </a:r>
            <a:r>
              <a:rPr lang="en-US" altLang="ko-KR" sz="1200" dirty="0"/>
              <a:t> </a:t>
            </a:r>
            <a:r>
              <a:rPr lang="ko-KR" altLang="en-US" sz="1200" dirty="0"/>
              <a:t>시계방향 순으로 반지름 적용</a:t>
            </a:r>
            <a:r>
              <a:rPr lang="en-US" altLang="ko-KR" sz="1200" dirty="0"/>
              <a:t> </a:t>
            </a:r>
          </a:p>
          <a:p>
            <a:pPr fontAlgn="base"/>
            <a:r>
              <a:rPr lang="ko-KR" altLang="en-US" sz="1200" dirty="0">
                <a:solidFill>
                  <a:srgbClr val="C00000"/>
                </a:solidFill>
              </a:rPr>
              <a:t>④</a:t>
            </a:r>
            <a:r>
              <a:rPr lang="en-US" altLang="ko-KR" sz="1200" dirty="0"/>
              <a:t>, </a:t>
            </a:r>
            <a:r>
              <a:rPr lang="ko-KR" altLang="en-US" sz="1200" dirty="0">
                <a:solidFill>
                  <a:srgbClr val="C00000"/>
                </a:solidFill>
              </a:rPr>
              <a:t>③</a:t>
            </a:r>
            <a:r>
              <a:rPr lang="ko-KR" altLang="en-US" sz="1200" dirty="0"/>
              <a:t>이 생략되면 </a:t>
            </a:r>
            <a:r>
              <a:rPr lang="ko-KR" altLang="en-US" sz="1200" dirty="0">
                <a:solidFill>
                  <a:srgbClr val="C00000"/>
                </a:solidFill>
              </a:rPr>
              <a:t>②</a:t>
            </a:r>
            <a:r>
              <a:rPr lang="en-US" altLang="ko-KR" sz="1200" dirty="0"/>
              <a:t>, </a:t>
            </a:r>
            <a:r>
              <a:rPr lang="ko-KR" altLang="en-US" sz="1200" dirty="0">
                <a:solidFill>
                  <a:srgbClr val="C00000"/>
                </a:solidFill>
              </a:rPr>
              <a:t>①</a:t>
            </a:r>
            <a:r>
              <a:rPr lang="ko-KR" altLang="en-US" sz="1200" dirty="0"/>
              <a:t>과 같은 반지름의 대칭 구조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28" name="오른쪽 중괄호 27"/>
          <p:cNvSpPr/>
          <p:nvPr/>
        </p:nvSpPr>
        <p:spPr>
          <a:xfrm rot="16200000">
            <a:off x="4987627" y="2246079"/>
            <a:ext cx="108013" cy="432047"/>
          </a:xfrm>
          <a:prstGeom prst="rightBrace">
            <a:avLst>
              <a:gd name="adj1" fmla="val 34027"/>
              <a:gd name="adj2" fmla="val 5164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802848" y="2138068"/>
            <a:ext cx="517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50px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123996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3568" y="366911"/>
            <a:ext cx="7773338" cy="801919"/>
          </a:xfrm>
        </p:spPr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4–16 </a:t>
            </a:r>
            <a:r>
              <a:rPr lang="ko-KR" altLang="en-US" dirty="0"/>
              <a:t>다양한 둥근 모서리 테두리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3568" y="1412776"/>
            <a:ext cx="4320480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둥근 모서리 테두리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dirty="0"/>
              <a:t>p</a:t>
            </a:r>
            <a:r>
              <a:rPr lang="en-US" altLang="ko-KR" sz="1200" b="1" dirty="0"/>
              <a:t> {</a:t>
            </a:r>
          </a:p>
          <a:p>
            <a:pPr defTabSz="180000"/>
            <a:r>
              <a:rPr lang="en-US" altLang="ko-KR" sz="1200" dirty="0"/>
              <a:t>	background : #90D000;</a:t>
            </a:r>
          </a:p>
          <a:p>
            <a:pPr defTabSz="180000"/>
            <a:r>
              <a:rPr lang="en-US" altLang="ko-KR" sz="1200" dirty="0"/>
              <a:t>	width : 300px;</a:t>
            </a:r>
          </a:p>
          <a:p>
            <a:pPr defTabSz="180000"/>
            <a:r>
              <a:rPr lang="en-US" altLang="ko-KR" sz="1200" dirty="0"/>
              <a:t>	pa	</a:t>
            </a:r>
            <a:r>
              <a:rPr lang="en-US" altLang="ko-KR" sz="1200" dirty="0" err="1"/>
              <a:t>dding</a:t>
            </a:r>
            <a:r>
              <a:rPr lang="en-US" altLang="ko-KR" sz="1200" dirty="0"/>
              <a:t> : 20px; 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#round1 { border-radius : 50px; }</a:t>
            </a:r>
          </a:p>
          <a:p>
            <a:pPr defTabSz="180000"/>
            <a:r>
              <a:rPr lang="en-US" altLang="ko-KR" sz="1200" b="1" dirty="0"/>
              <a:t>#round2 { border-radius : 0px 20px 40px 60px; }</a:t>
            </a:r>
          </a:p>
          <a:p>
            <a:pPr defTabSz="180000"/>
            <a:r>
              <a:rPr lang="en-US" altLang="ko-KR" sz="1200" b="1" dirty="0"/>
              <a:t>#round3 { border-radius : 0px 20px 40px; }</a:t>
            </a:r>
          </a:p>
          <a:p>
            <a:pPr defTabSz="180000"/>
            <a:r>
              <a:rPr lang="en-US" altLang="ko-KR" sz="1200" b="1" dirty="0"/>
              <a:t>#round4 { border-radius : 0px 20px; }</a:t>
            </a:r>
          </a:p>
          <a:p>
            <a:pPr defTabSz="180000"/>
            <a:r>
              <a:rPr lang="en-US" altLang="ko-KR" sz="1200" b="1" dirty="0"/>
              <a:t>#round5 { border-radius : 50px; </a:t>
            </a:r>
          </a:p>
          <a:p>
            <a:pPr defTabSz="180000"/>
            <a:r>
              <a:rPr lang="en-US" altLang="ko-KR" sz="1200" b="1" dirty="0"/>
              <a:t>					border-style : dotted; 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둥근 모서리 테두리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 id="round1"&gt;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50</a:t>
            </a:r>
            <a:r>
              <a:rPr lang="ko-KR" altLang="en-US" sz="1200" dirty="0"/>
              <a:t>픽셀의 둥근 모서리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id="round2"&gt;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0, 20, 40, 60 </a:t>
            </a:r>
            <a:r>
              <a:rPr lang="ko-KR" altLang="en-US" sz="1200" dirty="0"/>
              <a:t>둥근 모서리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id="round3"&gt;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0, 20, 40, 20 </a:t>
            </a:r>
            <a:r>
              <a:rPr lang="ko-KR" altLang="en-US" sz="1200" dirty="0"/>
              <a:t>둥근 모서리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id="round4"&gt;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0, 20, 0, 20 </a:t>
            </a:r>
            <a:r>
              <a:rPr lang="ko-KR" altLang="en-US" sz="1200" dirty="0"/>
              <a:t>둥근 모서리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id="round5"&gt;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50</a:t>
            </a:r>
            <a:r>
              <a:rPr lang="ko-KR" altLang="en-US" sz="1200" dirty="0"/>
              <a:t>의 둥근 점선 모서리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1440926"/>
            <a:ext cx="3125007" cy="484973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A524B0C-5138-8C4E-A760-D24D816F591D}"/>
              </a:ext>
            </a:extLst>
          </p:cNvPr>
          <p:cNvSpPr/>
          <p:nvPr/>
        </p:nvSpPr>
        <p:spPr>
          <a:xfrm>
            <a:off x="179512" y="6466586"/>
            <a:ext cx="241738" cy="2402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31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80418"/>
            <a:ext cx="8352927" cy="911861"/>
          </a:xfrm>
        </p:spPr>
        <p:txBody>
          <a:bodyPr/>
          <a:lstStyle/>
          <a:p>
            <a:r>
              <a:rPr lang="ko-KR" altLang="en-US" dirty="0"/>
              <a:t>이미지 테두리</a:t>
            </a:r>
            <a:r>
              <a:rPr lang="en-US" altLang="ko-KR" dirty="0"/>
              <a:t> </a:t>
            </a:r>
            <a:r>
              <a:rPr lang="ko-KR" altLang="en-US" dirty="0"/>
              <a:t>만들기 </a:t>
            </a:r>
            <a:r>
              <a:rPr lang="en-US" altLang="ko-KR" dirty="0"/>
              <a:t>- border-image</a:t>
            </a:r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idx="1"/>
          </p:nvPr>
        </p:nvSpPr>
        <p:spPr>
          <a:xfrm>
            <a:off x="755576" y="1216846"/>
            <a:ext cx="7773339" cy="3424107"/>
          </a:xfrm>
        </p:spPr>
        <p:txBody>
          <a:bodyPr/>
          <a:lstStyle/>
          <a:p>
            <a:pPr lvl="1"/>
            <a:r>
              <a:rPr lang="ko-KR" altLang="en-US" dirty="0"/>
              <a:t>테두리에 이미지를 입힘</a:t>
            </a:r>
            <a:endParaRPr lang="en-US" altLang="ko-KR" dirty="0"/>
          </a:p>
          <a:p>
            <a:pPr lvl="2"/>
            <a:r>
              <a:rPr lang="ko-KR" altLang="en-US" dirty="0"/>
              <a:t>모서리</a:t>
            </a:r>
            <a:r>
              <a:rPr lang="en-US" altLang="ko-KR" dirty="0"/>
              <a:t>(corner)</a:t>
            </a:r>
            <a:r>
              <a:rPr lang="ko-KR" altLang="en-US" dirty="0"/>
              <a:t>와 에지</a:t>
            </a:r>
            <a:r>
              <a:rPr lang="en-US" altLang="ko-KR" dirty="0"/>
              <a:t>(edge)</a:t>
            </a:r>
            <a:r>
              <a:rPr lang="ko-KR" altLang="en-US" dirty="0"/>
              <a:t>로 구분하여 각각 이미지 입힘 </a:t>
            </a:r>
            <a:endParaRPr lang="en-US" altLang="ko-KR" dirty="0"/>
          </a:p>
          <a:p>
            <a:pPr lvl="2"/>
            <a:r>
              <a:rPr lang="en-US" altLang="ko-KR" dirty="0"/>
              <a:t>border-width</a:t>
            </a:r>
            <a:r>
              <a:rPr lang="ko-KR" altLang="en-US" dirty="0"/>
              <a:t>과 </a:t>
            </a:r>
            <a:r>
              <a:rPr lang="en-US" altLang="ko-KR" dirty="0"/>
              <a:t>border-style </a:t>
            </a:r>
            <a:r>
              <a:rPr lang="ko-KR" altLang="en-US" dirty="0"/>
              <a:t>역시 미리 지정 필요</a:t>
            </a:r>
            <a:endParaRPr lang="en-US" altLang="ko-KR" dirty="0"/>
          </a:p>
          <a:p>
            <a:pPr lvl="3"/>
            <a:r>
              <a:rPr lang="ko-KR" altLang="en-US" dirty="0"/>
              <a:t>예</a:t>
            </a:r>
            <a:r>
              <a:rPr lang="en-US" altLang="ko-KR" dirty="0"/>
              <a:t>) border-width : 30px; border-style : solid;</a:t>
            </a:r>
          </a:p>
          <a:p>
            <a:pPr lvl="2"/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border.png</a:t>
            </a:r>
            <a:r>
              <a:rPr lang="ko-KR" altLang="en-US" dirty="0"/>
              <a:t>에서 </a:t>
            </a:r>
            <a:r>
              <a:rPr lang="en-US" altLang="ko-KR" dirty="0"/>
              <a:t>30</a:t>
            </a:r>
            <a:r>
              <a:rPr lang="ko-KR" altLang="en-US" dirty="0"/>
              <a:t>픽셀 크기 조각으로 이미지 테두리 만들기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64</a:t>
            </a:fld>
            <a:endParaRPr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1285289" y="3384541"/>
            <a:ext cx="7194298" cy="1960696"/>
            <a:chOff x="1049436" y="4131560"/>
            <a:chExt cx="7194298" cy="1960696"/>
          </a:xfrm>
        </p:grpSpPr>
        <p:sp>
          <p:nvSpPr>
            <p:cNvPr id="5" name="직사각형 4"/>
            <p:cNvSpPr/>
            <p:nvPr/>
          </p:nvSpPr>
          <p:spPr>
            <a:xfrm>
              <a:off x="1049436" y="4176442"/>
              <a:ext cx="48833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dirty="0">
                  <a:solidFill>
                    <a:srgbClr val="CC00CC"/>
                  </a:solidFill>
                </a:rPr>
                <a:t>border-image</a:t>
              </a:r>
              <a:r>
                <a:rPr lang="en-US" altLang="ko-KR" dirty="0"/>
                <a:t> : </a:t>
              </a:r>
              <a:r>
                <a:rPr lang="en-US" altLang="ko-KR" dirty="0" err="1">
                  <a:solidFill>
                    <a:srgbClr val="00B0F0"/>
                  </a:solidFill>
                </a:rPr>
                <a:t>url</a:t>
              </a:r>
              <a:r>
                <a:rPr lang="en-US" altLang="ko-KR" dirty="0">
                  <a:solidFill>
                    <a:srgbClr val="00B0F0"/>
                  </a:solidFill>
                </a:rPr>
                <a:t>(“border.png”)  30  round</a:t>
              </a:r>
              <a:r>
                <a:rPr lang="en-US" altLang="ko-KR" dirty="0"/>
                <a:t>;</a:t>
              </a:r>
              <a:r>
                <a:rPr lang="en-US" altLang="ko-KR" dirty="0">
                  <a:solidFill>
                    <a:srgbClr val="00B0F0"/>
                  </a:solidFill>
                </a:rPr>
                <a:t> </a:t>
              </a: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167179" y="4773286"/>
              <a:ext cx="818626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fontAlgn="base"/>
              <a:r>
                <a:rPr lang="ko-KR" altLang="en-US" sz="1000" dirty="0"/>
                <a:t>에지</a:t>
              </a:r>
              <a:r>
                <a:rPr lang="en-US" altLang="ko-KR" sz="1000" dirty="0"/>
                <a:t>(edge)</a:t>
              </a:r>
            </a:p>
            <a:p>
              <a:pPr lvl="0" algn="ctr" fontAlgn="base"/>
              <a:r>
                <a:rPr lang="ko-KR" altLang="en-US" sz="1000" dirty="0"/>
                <a:t> 이미지</a:t>
              </a:r>
              <a:endParaRPr lang="en-US" altLang="ko-KR" sz="1000" dirty="0"/>
            </a:p>
            <a:p>
              <a:pPr lvl="0" algn="ctr" fontAlgn="base"/>
              <a:r>
                <a:rPr lang="ko-KR" altLang="en-US" sz="1000" dirty="0"/>
                <a:t> 반복 배치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023072" y="4773286"/>
              <a:ext cx="84350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/>
              <a:r>
                <a:rPr lang="ko-KR" altLang="en-US" sz="1000" dirty="0"/>
                <a:t>이미지 </a:t>
              </a:r>
              <a:r>
                <a:rPr lang="en-US" altLang="ko-KR" sz="1000" dirty="0"/>
                <a:t>URL</a:t>
              </a:r>
              <a:endParaRPr lang="ko-KR" altLang="en-US" sz="100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668092" y="4773286"/>
              <a:ext cx="1310967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fontAlgn="base"/>
              <a:r>
                <a:rPr lang="ko-KR" altLang="en-US" sz="1000" dirty="0"/>
                <a:t>이미지에서 </a:t>
              </a:r>
              <a:r>
                <a:rPr lang="en-US" altLang="ko-KR" sz="1000" dirty="0"/>
                <a:t>30</a:t>
              </a:r>
              <a:r>
                <a:rPr lang="ko-KR" altLang="en-US" sz="1000" dirty="0"/>
                <a:t>픽셀 조각을 떼어내</a:t>
              </a:r>
              <a:endParaRPr lang="en-US" altLang="ko-KR" sz="1000" dirty="0"/>
            </a:p>
            <a:p>
              <a:pPr lvl="0" algn="ctr" fontAlgn="base"/>
              <a:r>
                <a:rPr lang="ko-KR" altLang="en-US" sz="1000" dirty="0"/>
                <a:t> 모서리에 배치</a:t>
              </a:r>
              <a:endParaRPr lang="en-US" altLang="ko-KR" sz="1000" dirty="0"/>
            </a:p>
          </p:txBody>
        </p:sp>
        <p:cxnSp>
          <p:nvCxnSpPr>
            <p:cNvPr id="13" name="직선 화살표 연결선 12"/>
            <p:cNvCxnSpPr/>
            <p:nvPr/>
          </p:nvCxnSpPr>
          <p:spPr>
            <a:xfrm flipV="1">
              <a:off x="3444823" y="4486499"/>
              <a:ext cx="0" cy="27874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>
              <a:stCxn id="8" idx="0"/>
            </p:cNvCxnSpPr>
            <p:nvPr/>
          </p:nvCxnSpPr>
          <p:spPr>
            <a:xfrm flipV="1">
              <a:off x="4323576" y="4500752"/>
              <a:ext cx="208612" cy="272534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>
              <a:stCxn id="6" idx="0"/>
            </p:cNvCxnSpPr>
            <p:nvPr/>
          </p:nvCxnSpPr>
          <p:spPr>
            <a:xfrm flipH="1" flipV="1">
              <a:off x="5370656" y="4503406"/>
              <a:ext cx="205836" cy="26988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3320" y="4234093"/>
              <a:ext cx="120015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타원 21"/>
            <p:cNvSpPr/>
            <p:nvPr/>
          </p:nvSpPr>
          <p:spPr>
            <a:xfrm>
              <a:off x="6527688" y="5155032"/>
              <a:ext cx="216024" cy="257507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6763616" y="5155032"/>
              <a:ext cx="662075" cy="257507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355603" y="5587868"/>
              <a:ext cx="56938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/>
              <a:r>
                <a:rPr lang="ko-KR" altLang="en-US" sz="1000" dirty="0"/>
                <a:t>모서리</a:t>
              </a:r>
            </a:p>
          </p:txBody>
        </p:sp>
        <p:cxnSp>
          <p:nvCxnSpPr>
            <p:cNvPr id="28" name="직선 화살표 연결선 27"/>
            <p:cNvCxnSpPr/>
            <p:nvPr/>
          </p:nvCxnSpPr>
          <p:spPr>
            <a:xfrm flipV="1">
              <a:off x="6640297" y="5387972"/>
              <a:ext cx="0" cy="27874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6984545" y="5587868"/>
              <a:ext cx="44114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/>
              <a:r>
                <a:rPr lang="ko-KR" altLang="en-US" sz="1000" dirty="0"/>
                <a:t>에지</a:t>
              </a:r>
            </a:p>
          </p:txBody>
        </p:sp>
        <p:cxnSp>
          <p:nvCxnSpPr>
            <p:cNvPr id="30" name="직선 화살표 연결선 29"/>
            <p:cNvCxnSpPr>
              <a:stCxn id="29" idx="0"/>
              <a:endCxn id="7170" idx="2"/>
            </p:cNvCxnSpPr>
            <p:nvPr/>
          </p:nvCxnSpPr>
          <p:spPr>
            <a:xfrm flipH="1" flipV="1">
              <a:off x="7143395" y="5424718"/>
              <a:ext cx="61723" cy="16315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68" name="직사각형 7167"/>
            <p:cNvSpPr/>
            <p:nvPr/>
          </p:nvSpPr>
          <p:spPr>
            <a:xfrm>
              <a:off x="6330778" y="4131560"/>
              <a:ext cx="1615891" cy="1702529"/>
            </a:xfrm>
            <a:prstGeom prst="rect">
              <a:avLst/>
            </a:prstGeom>
            <a:noFill/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084168" y="5846035"/>
              <a:ext cx="21595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테두리에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이미지를 입힌 </a:t>
              </a:r>
              <a:r>
                <a:rPr lang="en-US" altLang="ko-KR" sz="1000" dirty="0"/>
                <a:t>&lt;p&gt; </a:t>
              </a:r>
              <a:r>
                <a:rPr lang="ko-KR" altLang="en-US" sz="1000" dirty="0"/>
                <a:t>태그</a:t>
              </a: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31640" y="5157192"/>
            <a:ext cx="3893900" cy="646331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 algn="just" fontAlgn="base"/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round –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에지 이미지 반복 배치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테두리 길이만큼 </a:t>
            </a:r>
            <a:endParaRPr lang="en-US" altLang="ko-KR" sz="1200" kern="0" dirty="0">
              <a:solidFill>
                <a:srgbClr val="000000"/>
              </a:solidFill>
              <a:latin typeface="+mn-ea"/>
            </a:endParaRPr>
          </a:p>
          <a:p>
            <a:pPr lvl="0" algn="just" fontAlgn="base"/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repeat -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에지 이미지 반복 배치</a:t>
            </a:r>
          </a:p>
          <a:p>
            <a:pPr lvl="0" algn="just" fontAlgn="base"/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stretch –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에지 이미지를 테두리 길이만큼 늘여 배치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036072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65</a:t>
            </a:fld>
            <a:endParaRPr lang="ko-KR" altLang="en-US" dirty="0"/>
          </a:p>
        </p:txBody>
      </p:sp>
      <p:grpSp>
        <p:nvGrpSpPr>
          <p:cNvPr id="175" name="그룹 174"/>
          <p:cNvGrpSpPr/>
          <p:nvPr/>
        </p:nvGrpSpPr>
        <p:grpSpPr>
          <a:xfrm>
            <a:off x="2512975" y="2744936"/>
            <a:ext cx="6379505" cy="1624701"/>
            <a:chOff x="1194405" y="1732835"/>
            <a:chExt cx="6379505" cy="1624701"/>
          </a:xfrm>
        </p:grpSpPr>
        <p:grpSp>
          <p:nvGrpSpPr>
            <p:cNvPr id="79" name="그룹 78"/>
            <p:cNvGrpSpPr/>
            <p:nvPr/>
          </p:nvGrpSpPr>
          <p:grpSpPr>
            <a:xfrm>
              <a:off x="1194405" y="1732835"/>
              <a:ext cx="857250" cy="1269252"/>
              <a:chOff x="1230812" y="1628800"/>
              <a:chExt cx="857250" cy="1269252"/>
            </a:xfrm>
          </p:grpSpPr>
          <p:pic>
            <p:nvPicPr>
              <p:cNvPr id="123" name="Picture 3" descr="C:\황기태\잡동사니\책\웹프로그래밍\본문\예제 소스\CSS\testimg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30812" y="1968503"/>
                <a:ext cx="857250" cy="85725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24" name="직선 연결선 123"/>
              <p:cNvCxnSpPr/>
              <p:nvPr/>
            </p:nvCxnSpPr>
            <p:spPr>
              <a:xfrm>
                <a:off x="1533826" y="1869061"/>
                <a:ext cx="0" cy="1028991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화살표 연결선 124"/>
              <p:cNvCxnSpPr/>
              <p:nvPr/>
            </p:nvCxnSpPr>
            <p:spPr>
              <a:xfrm>
                <a:off x="1230812" y="1869061"/>
                <a:ext cx="303014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TextBox 125"/>
              <p:cNvSpPr txBox="1"/>
              <p:nvPr/>
            </p:nvSpPr>
            <p:spPr>
              <a:xfrm>
                <a:off x="1230812" y="1628800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80" name="그룹 79"/>
            <p:cNvGrpSpPr/>
            <p:nvPr/>
          </p:nvGrpSpPr>
          <p:grpSpPr>
            <a:xfrm>
              <a:off x="2447361" y="1732835"/>
              <a:ext cx="1296144" cy="1269252"/>
              <a:chOff x="2411760" y="1628800"/>
              <a:chExt cx="1296144" cy="1269252"/>
            </a:xfrm>
          </p:grpSpPr>
          <p:pic>
            <p:nvPicPr>
              <p:cNvPr id="116" name="Picture 3" descr="C:\황기태\잡동사니\책\웹프로그래밍\본문\예제 소스\CSS\testimg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2100" y="1968503"/>
                <a:ext cx="857250" cy="85725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7" name="직선 화살표 연결선 116"/>
              <p:cNvCxnSpPr/>
              <p:nvPr/>
            </p:nvCxnSpPr>
            <p:spPr>
              <a:xfrm>
                <a:off x="2512100" y="1869061"/>
                <a:ext cx="303014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TextBox 117"/>
              <p:cNvSpPr txBox="1"/>
              <p:nvPr/>
            </p:nvSpPr>
            <p:spPr>
              <a:xfrm>
                <a:off x="2512100" y="1628800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19" name="직선 연결선 118"/>
              <p:cNvCxnSpPr/>
              <p:nvPr/>
            </p:nvCxnSpPr>
            <p:spPr>
              <a:xfrm flipH="1">
                <a:off x="2411760" y="2259171"/>
                <a:ext cx="1052400" cy="0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TextBox 119"/>
              <p:cNvSpPr txBox="1"/>
              <p:nvPr/>
            </p:nvSpPr>
            <p:spPr>
              <a:xfrm>
                <a:off x="3369350" y="1962335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21" name="직선 화살표 연결선 120"/>
              <p:cNvCxnSpPr/>
              <p:nvPr/>
            </p:nvCxnSpPr>
            <p:spPr>
              <a:xfrm>
                <a:off x="3444658" y="1962335"/>
                <a:ext cx="0" cy="296836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/>
              <p:cNvCxnSpPr/>
              <p:nvPr/>
            </p:nvCxnSpPr>
            <p:spPr>
              <a:xfrm>
                <a:off x="2803699" y="1869061"/>
                <a:ext cx="0" cy="1028991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그룹 80"/>
            <p:cNvGrpSpPr/>
            <p:nvPr/>
          </p:nvGrpSpPr>
          <p:grpSpPr>
            <a:xfrm>
              <a:off x="3836999" y="1735981"/>
              <a:ext cx="1562690" cy="1527716"/>
              <a:chOff x="3729390" y="1631946"/>
              <a:chExt cx="1562690" cy="1527716"/>
            </a:xfrm>
          </p:grpSpPr>
          <p:pic>
            <p:nvPicPr>
              <p:cNvPr id="103" name="Picture 3" descr="C:\황기태\잡동사니\책\웹프로그래밍\본문\예제 소스\CSS\testimg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96276" y="1971649"/>
                <a:ext cx="857250" cy="85725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04" name="직선 화살표 연결선 103"/>
              <p:cNvCxnSpPr/>
              <p:nvPr/>
            </p:nvCxnSpPr>
            <p:spPr>
              <a:xfrm>
                <a:off x="4096276" y="1872207"/>
                <a:ext cx="303014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/>
              <p:cNvSpPr txBox="1"/>
              <p:nvPr/>
            </p:nvSpPr>
            <p:spPr>
              <a:xfrm>
                <a:off x="4096276" y="1631946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4953526" y="1965481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07" name="직선 화살표 연결선 106"/>
              <p:cNvCxnSpPr/>
              <p:nvPr/>
            </p:nvCxnSpPr>
            <p:spPr>
              <a:xfrm>
                <a:off x="5028834" y="1965481"/>
                <a:ext cx="0" cy="296836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화살표 연결선 107"/>
              <p:cNvCxnSpPr/>
              <p:nvPr/>
            </p:nvCxnSpPr>
            <p:spPr>
              <a:xfrm>
                <a:off x="4658502" y="2906649"/>
                <a:ext cx="303014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TextBox 108"/>
              <p:cNvSpPr txBox="1"/>
              <p:nvPr/>
            </p:nvSpPr>
            <p:spPr>
              <a:xfrm>
                <a:off x="4644008" y="2898052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3729390" y="2567289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11" name="직선 화살표 연결선 110"/>
              <p:cNvCxnSpPr/>
              <p:nvPr/>
            </p:nvCxnSpPr>
            <p:spPr>
              <a:xfrm>
                <a:off x="4015388" y="2534328"/>
                <a:ext cx="0" cy="296836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/>
              <p:cNvCxnSpPr/>
              <p:nvPr/>
            </p:nvCxnSpPr>
            <p:spPr>
              <a:xfrm>
                <a:off x="4396085" y="1869061"/>
                <a:ext cx="0" cy="1028991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/>
              <p:cNvCxnSpPr/>
              <p:nvPr/>
            </p:nvCxnSpPr>
            <p:spPr>
              <a:xfrm flipH="1">
                <a:off x="4010600" y="2258577"/>
                <a:ext cx="1052400" cy="0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/>
              <p:cNvCxnSpPr/>
              <p:nvPr/>
            </p:nvCxnSpPr>
            <p:spPr>
              <a:xfrm flipH="1">
                <a:off x="4023656" y="2517133"/>
                <a:ext cx="1052400" cy="0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/>
              <p:cNvCxnSpPr/>
              <p:nvPr/>
            </p:nvCxnSpPr>
            <p:spPr>
              <a:xfrm>
                <a:off x="4644008" y="1869061"/>
                <a:ext cx="0" cy="1028991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그룹 81"/>
            <p:cNvGrpSpPr/>
            <p:nvPr/>
          </p:nvGrpSpPr>
          <p:grpSpPr>
            <a:xfrm>
              <a:off x="5774393" y="1973096"/>
              <a:ext cx="1065456" cy="1028991"/>
              <a:chOff x="5666784" y="1869061"/>
              <a:chExt cx="1065456" cy="1028991"/>
            </a:xfrm>
          </p:grpSpPr>
          <p:pic>
            <p:nvPicPr>
              <p:cNvPr id="98" name="Picture 3" descr="C:\황기태\잡동사니\책\웹프로그래밍\본문\예제 소스\CSS\testimg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52460" y="1971649"/>
                <a:ext cx="857250" cy="85725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99" name="직선 연결선 98"/>
              <p:cNvCxnSpPr/>
              <p:nvPr/>
            </p:nvCxnSpPr>
            <p:spPr>
              <a:xfrm>
                <a:off x="6052269" y="1869061"/>
                <a:ext cx="0" cy="1028991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 flipH="1">
                <a:off x="5666784" y="2258577"/>
                <a:ext cx="105240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/>
              <p:cNvCxnSpPr/>
              <p:nvPr/>
            </p:nvCxnSpPr>
            <p:spPr>
              <a:xfrm flipH="1">
                <a:off x="5679840" y="2517133"/>
                <a:ext cx="105240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/>
              <p:cNvCxnSpPr/>
              <p:nvPr/>
            </p:nvCxnSpPr>
            <p:spPr>
              <a:xfrm>
                <a:off x="6300192" y="1869061"/>
                <a:ext cx="0" cy="1028991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TextBox 85"/>
            <p:cNvSpPr txBox="1"/>
            <p:nvPr/>
          </p:nvSpPr>
          <p:spPr>
            <a:xfrm>
              <a:off x="5736293" y="3080537"/>
              <a:ext cx="10086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자르기 완성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906860" y="1794390"/>
              <a:ext cx="6142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모서리 </a:t>
              </a:r>
              <a:endParaRPr lang="en-US" altLang="ko-KR" sz="1000" dirty="0"/>
            </a:p>
            <a:p>
              <a:r>
                <a:rPr lang="ko-KR" altLang="en-US" sz="1000" dirty="0"/>
                <a:t>이미지</a:t>
              </a:r>
            </a:p>
          </p:txBody>
        </p:sp>
        <p:cxnSp>
          <p:nvCxnSpPr>
            <p:cNvPr id="90" name="직선 화살표 연결선 89"/>
            <p:cNvCxnSpPr>
              <a:stCxn id="89" idx="1"/>
            </p:cNvCxnSpPr>
            <p:nvPr/>
          </p:nvCxnSpPr>
          <p:spPr>
            <a:xfrm flipH="1">
              <a:off x="6650607" y="1994445"/>
              <a:ext cx="256253" cy="200055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7004523" y="2271214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에지</a:t>
              </a:r>
              <a:endParaRPr lang="en-US" altLang="ko-KR" sz="1000" dirty="0"/>
            </a:p>
            <a:p>
              <a:r>
                <a:rPr lang="ko-KR" altLang="en-US" sz="1000" dirty="0"/>
                <a:t>이미지</a:t>
              </a:r>
            </a:p>
          </p:txBody>
        </p:sp>
        <p:cxnSp>
          <p:nvCxnSpPr>
            <p:cNvPr id="92" name="직선 화살표 연결선 91"/>
            <p:cNvCxnSpPr/>
            <p:nvPr/>
          </p:nvCxnSpPr>
          <p:spPr>
            <a:xfrm flipH="1">
              <a:off x="6657449" y="2471269"/>
              <a:ext cx="393307" cy="4350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오른쪽 화살표 92"/>
            <p:cNvSpPr/>
            <p:nvPr/>
          </p:nvSpPr>
          <p:spPr>
            <a:xfrm>
              <a:off x="2186111" y="2471269"/>
              <a:ext cx="144016" cy="457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오른쪽 화살표 93"/>
            <p:cNvSpPr/>
            <p:nvPr/>
          </p:nvSpPr>
          <p:spPr>
            <a:xfrm>
              <a:off x="3698279" y="2479204"/>
              <a:ext cx="144016" cy="457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오른쪽 화살표 94"/>
            <p:cNvSpPr/>
            <p:nvPr/>
          </p:nvSpPr>
          <p:spPr>
            <a:xfrm>
              <a:off x="5426471" y="2479204"/>
              <a:ext cx="144016" cy="457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329334" y="1820149"/>
              <a:ext cx="5261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00B050"/>
                  </a:solidFill>
                </a:rPr>
                <a:t>30x30</a:t>
              </a:r>
              <a:endParaRPr lang="ko-KR" altLang="en-US" sz="1000" dirty="0">
                <a:solidFill>
                  <a:srgbClr val="00B050"/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6434583" y="2040530"/>
              <a:ext cx="299550" cy="28692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5828417" y="2034695"/>
              <a:ext cx="299550" cy="28692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5828417" y="2648951"/>
              <a:ext cx="299550" cy="28692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6425747" y="2659584"/>
              <a:ext cx="299550" cy="28692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531470" y="4742101"/>
            <a:ext cx="5906702" cy="1798081"/>
            <a:chOff x="2387454" y="4687501"/>
            <a:chExt cx="5906702" cy="1798081"/>
          </a:xfrm>
        </p:grpSpPr>
        <p:grpSp>
          <p:nvGrpSpPr>
            <p:cNvPr id="11" name="그룹 10"/>
            <p:cNvGrpSpPr/>
            <p:nvPr/>
          </p:nvGrpSpPr>
          <p:grpSpPr>
            <a:xfrm>
              <a:off x="2387454" y="4991179"/>
              <a:ext cx="2530605" cy="1494403"/>
              <a:chOff x="2051720" y="4983308"/>
              <a:chExt cx="2530605" cy="1494403"/>
            </a:xfrm>
          </p:grpSpPr>
          <p:pic>
            <p:nvPicPr>
              <p:cNvPr id="147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51720" y="4983308"/>
                <a:ext cx="2475920" cy="11520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0" name="Picture 5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79877" y="4984586"/>
                <a:ext cx="1905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" name="Picture 6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91825" y="4984586"/>
                <a:ext cx="1905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" name="Picture 7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71262" y="5935686"/>
                <a:ext cx="1905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" name="Picture 8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70154" y="5939379"/>
                <a:ext cx="1905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8" name="TextBox 167"/>
              <p:cNvSpPr txBox="1"/>
              <p:nvPr/>
            </p:nvSpPr>
            <p:spPr>
              <a:xfrm>
                <a:off x="2444178" y="6200712"/>
                <a:ext cx="17524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/>
                  <a:t>(a) </a:t>
                </a:r>
                <a:r>
                  <a:rPr lang="ko-KR" altLang="en-US" sz="1200" dirty="0"/>
                  <a:t>모서리 이미지 배치</a:t>
                </a: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5342467" y="4687501"/>
              <a:ext cx="2951689" cy="1790210"/>
              <a:chOff x="5342467" y="4687501"/>
              <a:chExt cx="2951689" cy="1790210"/>
            </a:xfrm>
          </p:grpSpPr>
          <p:sp>
            <p:nvSpPr>
              <p:cNvPr id="137" name="TextBox 136"/>
              <p:cNvSpPr txBox="1"/>
              <p:nvPr/>
            </p:nvSpPr>
            <p:spPr>
              <a:xfrm>
                <a:off x="5871698" y="4687501"/>
                <a:ext cx="242245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/>
                  <a:t>round </a:t>
                </a:r>
                <a:r>
                  <a:rPr lang="ko-KR" altLang="en-US" sz="1000" dirty="0"/>
                  <a:t>방식으로 에지 이미지 반복 배치</a:t>
                </a:r>
                <a:endParaRPr lang="en-US" altLang="ko-KR" sz="1000" dirty="0"/>
              </a:p>
            </p:txBody>
          </p:sp>
          <p:pic>
            <p:nvPicPr>
              <p:cNvPr id="140" name="Picture 2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6483" y="5000012"/>
                <a:ext cx="2475920" cy="1135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9" name="TextBox 168"/>
              <p:cNvSpPr txBox="1"/>
              <p:nvPr/>
            </p:nvSpPr>
            <p:spPr>
              <a:xfrm>
                <a:off x="5342467" y="6200712"/>
                <a:ext cx="27911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/>
                  <a:t>(b) round </a:t>
                </a:r>
                <a:r>
                  <a:rPr lang="ko-KR" altLang="en-US" sz="1200" dirty="0"/>
                  <a:t>방식으로 에지 이미지 배치</a:t>
                </a:r>
              </a:p>
            </p:txBody>
          </p:sp>
          <p:cxnSp>
            <p:nvCxnSpPr>
              <p:cNvPr id="170" name="직선 화살표 연결선 169"/>
              <p:cNvCxnSpPr/>
              <p:nvPr/>
            </p:nvCxnSpPr>
            <p:spPr>
              <a:xfrm flipH="1">
                <a:off x="6141763" y="4898636"/>
                <a:ext cx="169234" cy="149948"/>
              </a:xfrm>
              <a:prstGeom prst="straightConnector1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762" y="1052736"/>
            <a:ext cx="2475920" cy="1152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3" name="그룹 62"/>
          <p:cNvGrpSpPr/>
          <p:nvPr/>
        </p:nvGrpSpPr>
        <p:grpSpPr>
          <a:xfrm>
            <a:off x="2748606" y="1094703"/>
            <a:ext cx="1152815" cy="1068100"/>
            <a:chOff x="682881" y="128652"/>
            <a:chExt cx="1152815" cy="1068100"/>
          </a:xfrm>
        </p:grpSpPr>
        <p:grpSp>
          <p:nvGrpSpPr>
            <p:cNvPr id="64" name="그룹 63"/>
            <p:cNvGrpSpPr/>
            <p:nvPr/>
          </p:nvGrpSpPr>
          <p:grpSpPr>
            <a:xfrm>
              <a:off x="775445" y="195280"/>
              <a:ext cx="973193" cy="957370"/>
              <a:chOff x="1659437" y="1844824"/>
              <a:chExt cx="973193" cy="957370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1659437" y="1844824"/>
                <a:ext cx="336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A</a:t>
                </a:r>
                <a:endParaRPr lang="ko-KR" altLang="en-US" dirty="0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659437" y="2432862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Z</a:t>
                </a:r>
                <a:endParaRPr lang="ko-KR" altLang="en-US" dirty="0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2236368" y="2432862"/>
                <a:ext cx="3962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M</a:t>
                </a:r>
                <a:endParaRPr lang="ko-KR" altLang="en-US" dirty="0"/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659437" y="2154922"/>
                <a:ext cx="3786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ym typeface="Wingdings"/>
                  </a:rPr>
                  <a:t></a:t>
                </a:r>
                <a:endParaRPr lang="ko-KR" altLang="en-US" dirty="0"/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1933752" y="2432862"/>
                <a:ext cx="3786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ym typeface="Wingdings"/>
                  </a:rPr>
                  <a:t></a:t>
                </a:r>
                <a:endParaRPr lang="ko-KR" altLang="en-US" dirty="0"/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2229256" y="2154922"/>
                <a:ext cx="3786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ym typeface="Wingdings"/>
                  </a:rPr>
                  <a:t></a:t>
                </a:r>
                <a:endParaRPr lang="ko-KR" altLang="en-US" dirty="0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>
                <a:off x="1933362" y="1844824"/>
                <a:ext cx="4154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/>
                  <a:t>★</a:t>
                </a:r>
                <a:endParaRPr lang="ko-KR" altLang="en-US" dirty="0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2264420" y="1844824"/>
                <a:ext cx="3161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/>
                  <a:t>P</a:t>
                </a:r>
                <a:endParaRPr lang="ko-KR" altLang="en-US" dirty="0"/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682881" y="128652"/>
              <a:ext cx="1152815" cy="1068100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2748606" y="2302904"/>
            <a:ext cx="1175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(a) border.png</a:t>
            </a:r>
            <a:endParaRPr lang="ko-KR" altLang="en-US" sz="1200" dirty="0"/>
          </a:p>
        </p:txBody>
      </p:sp>
      <p:sp>
        <p:nvSpPr>
          <p:cNvPr id="75" name="TextBox 74"/>
          <p:cNvSpPr txBox="1"/>
          <p:nvPr/>
        </p:nvSpPr>
        <p:spPr>
          <a:xfrm>
            <a:off x="4281690" y="2302903"/>
            <a:ext cx="2852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(b) </a:t>
            </a:r>
            <a:r>
              <a:rPr lang="ko-KR" altLang="en-US" sz="1200" dirty="0"/>
              <a:t>테두리에 이미지를 입힐</a:t>
            </a:r>
            <a:r>
              <a:rPr lang="en-US" altLang="ko-KR" sz="1200" dirty="0"/>
              <a:t> &lt;p&gt; </a:t>
            </a:r>
            <a:r>
              <a:rPr lang="ko-KR" altLang="en-US" sz="1200" dirty="0"/>
              <a:t>태그 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7073120" y="1530663"/>
            <a:ext cx="1039557" cy="272415"/>
          </a:xfrm>
          <a:prstGeom prst="wedgeRoundRectCallout">
            <a:avLst>
              <a:gd name="adj1" fmla="val -71653"/>
              <a:gd name="adj2" fmla="val 406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20px</a:t>
            </a:r>
            <a:r>
              <a:rPr lang="ko-KR" altLang="en-US" sz="1000" dirty="0"/>
              <a:t>의 테두리</a:t>
            </a:r>
          </a:p>
        </p:txBody>
      </p:sp>
      <p:sp>
        <p:nvSpPr>
          <p:cNvPr id="77" name="제목 1"/>
          <p:cNvSpPr txBox="1">
            <a:spLocks/>
          </p:cNvSpPr>
          <p:nvPr/>
        </p:nvSpPr>
        <p:spPr>
          <a:xfrm>
            <a:off x="612648" y="228600"/>
            <a:ext cx="8153400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이미지 테두리 만드는 예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67956" y="1087591"/>
            <a:ext cx="16946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ko-KR" altLang="en-US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① 원본 이미지 준비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휴먼모음T" panose="02030504000101010101" pitchFamily="18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539552" y="2637371"/>
            <a:ext cx="8079298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>
            <a:off x="539552" y="4581128"/>
            <a:ext cx="8079298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67956" y="2833772"/>
            <a:ext cx="14670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ko-KR" altLang="en-US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② 모서리와 에지</a:t>
            </a:r>
            <a:endParaRPr lang="en-US" altLang="ko-KR" sz="1400" kern="0" dirty="0">
              <a:solidFill>
                <a:srgbClr val="00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 fontAlgn="base"/>
            <a:r>
              <a:rPr lang="ko-KR" altLang="en-US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이미지 자르기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휴먼모음T" panose="020305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67956" y="4777988"/>
            <a:ext cx="17139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ko-KR" altLang="en-US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③ 모서리 이미지와</a:t>
            </a:r>
            <a:endParaRPr lang="en-US" altLang="ko-KR" sz="1400" kern="0" dirty="0">
              <a:solidFill>
                <a:srgbClr val="00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 fontAlgn="base"/>
            <a:r>
              <a:rPr lang="en-US" altLang="ko-KR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ko-KR" altLang="en-US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에지 이미지 배치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2474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263" y="756439"/>
            <a:ext cx="2020789" cy="605760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9512" y="119787"/>
            <a:ext cx="7773338" cy="884553"/>
          </a:xfrm>
        </p:spPr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4–17 </a:t>
            </a:r>
            <a:r>
              <a:rPr lang="ko-KR" altLang="en-US" dirty="0"/>
              <a:t>이미지 테두리 만들기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7584" y="1143043"/>
            <a:ext cx="5472608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이미지 테두리 만들기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p {</a:t>
            </a:r>
          </a:p>
          <a:p>
            <a:pPr defTabSz="180000"/>
            <a:r>
              <a:rPr lang="en-US" altLang="ko-KR" sz="1200" dirty="0"/>
              <a:t>	background : yellow;</a:t>
            </a:r>
          </a:p>
          <a:p>
            <a:pPr defTabSz="180000"/>
            <a:r>
              <a:rPr lang="en-US" altLang="ko-KR" sz="1200" dirty="0"/>
              <a:t>	width : 200px; </a:t>
            </a:r>
          </a:p>
          <a:p>
            <a:pPr defTabSz="180000"/>
            <a:r>
              <a:rPr lang="en-US" altLang="ko-KR" sz="1200" dirty="0"/>
              <a:t>	height : 60px;</a:t>
            </a:r>
          </a:p>
          <a:p>
            <a:pPr defTabSz="180000"/>
            <a:r>
              <a:rPr lang="en-US" altLang="ko-KR" sz="1200" dirty="0"/>
              <a:t>	padding : 10px; </a:t>
            </a:r>
          </a:p>
          <a:p>
            <a:pPr defTabSz="180000"/>
            <a:r>
              <a:rPr lang="en-US" altLang="ko-KR" sz="1200" dirty="0"/>
              <a:t>	border : 20px solid </a:t>
            </a:r>
            <a:r>
              <a:rPr lang="en-US" altLang="ko-KR" sz="1200" dirty="0" err="1"/>
              <a:t>lightgray</a:t>
            </a:r>
            <a:r>
              <a:rPr lang="en-US" altLang="ko-KR" sz="1200" dirty="0"/>
              <a:t>; /*border-width</a:t>
            </a:r>
            <a:r>
              <a:rPr lang="ko-KR" altLang="en-US" sz="1200" dirty="0"/>
              <a:t>와 </a:t>
            </a:r>
            <a:r>
              <a:rPr lang="en-US" altLang="ko-KR" sz="1200" dirty="0"/>
              <a:t>border-style </a:t>
            </a:r>
            <a:r>
              <a:rPr lang="ko-KR" altLang="en-US" sz="1200" dirty="0"/>
              <a:t>동시 지정 </a:t>
            </a:r>
            <a:r>
              <a:rPr lang="en-US" altLang="ko-KR" sz="1200" dirty="0"/>
              <a:t>*/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#round { </a:t>
            </a:r>
            <a:r>
              <a:rPr lang="en-US" altLang="ko-KR" sz="1200" b="1" dirty="0"/>
              <a:t>border-image: </a:t>
            </a:r>
            <a:r>
              <a:rPr lang="en-US" altLang="ko-KR" sz="1200" b="1" dirty="0" err="1"/>
              <a:t>url</a:t>
            </a:r>
            <a:r>
              <a:rPr lang="en-US" altLang="ko-KR" sz="1200" b="1" dirty="0"/>
              <a:t>("media/border.png") 30 round; 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#repeat { </a:t>
            </a:r>
            <a:r>
              <a:rPr lang="en-US" altLang="ko-KR" sz="1200" b="1" dirty="0"/>
              <a:t>border-image: </a:t>
            </a:r>
            <a:r>
              <a:rPr lang="en-US" altLang="ko-KR" sz="1200" b="1" dirty="0" err="1"/>
              <a:t>url</a:t>
            </a:r>
            <a:r>
              <a:rPr lang="en-US" altLang="ko-KR" sz="1200" b="1" dirty="0"/>
              <a:t>("media/border.png") 30 repeat; 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#stretch { </a:t>
            </a:r>
            <a:r>
              <a:rPr lang="en-US" altLang="ko-KR" sz="1200" b="1" dirty="0"/>
              <a:t>border-image: </a:t>
            </a:r>
            <a:r>
              <a:rPr lang="en-US" altLang="ko-KR" sz="1200" b="1" dirty="0" err="1"/>
              <a:t>url</a:t>
            </a:r>
            <a:r>
              <a:rPr lang="en-US" altLang="ko-KR" sz="1200" b="1" dirty="0"/>
              <a:t>("media/border.png") 30 stretch; 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이미지 테두리 만들기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다음은 원본 이미지입니다</a:t>
            </a:r>
            <a:r>
              <a:rPr lang="en-US" altLang="ko-KR" sz="1200" dirty="0"/>
              <a:t>.&lt;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="media/border.png" alt="</a:t>
            </a:r>
            <a:r>
              <a:rPr lang="ko-KR" altLang="en-US" sz="1200" dirty="0"/>
              <a:t>원본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&lt;p&gt;20x20 </a:t>
            </a:r>
            <a:r>
              <a:rPr lang="ko-KR" altLang="en-US" sz="1200" dirty="0"/>
              <a:t>크기의 회색 테두리를 가진 </a:t>
            </a:r>
            <a:r>
              <a:rPr lang="en-US" altLang="ko-KR" sz="1200" dirty="0"/>
              <a:t>P </a:t>
            </a:r>
            <a:r>
              <a:rPr lang="ko-KR" altLang="en-US" sz="1200" dirty="0"/>
              <a:t>태그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</a:t>
            </a:r>
            <a:r>
              <a:rPr lang="en-US" altLang="ko-KR" sz="1200" b="1" dirty="0"/>
              <a:t>id="round"</a:t>
            </a:r>
            <a:r>
              <a:rPr lang="en-US" altLang="ko-KR" sz="1200" dirty="0"/>
              <a:t>&gt;round </a:t>
            </a:r>
            <a:r>
              <a:rPr lang="ko-KR" altLang="en-US" sz="1200" dirty="0"/>
              <a:t>스타일 이미지 테두리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</a:t>
            </a:r>
            <a:r>
              <a:rPr lang="en-US" altLang="ko-KR" sz="1200" b="1" dirty="0"/>
              <a:t>id="repeat"</a:t>
            </a:r>
            <a:r>
              <a:rPr lang="en-US" altLang="ko-KR" sz="1200" dirty="0"/>
              <a:t>&gt;repeat </a:t>
            </a:r>
            <a:r>
              <a:rPr lang="ko-KR" altLang="en-US" sz="1200" dirty="0"/>
              <a:t>스타일 이미지 테두리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</a:t>
            </a:r>
            <a:r>
              <a:rPr lang="en-US" altLang="ko-KR" sz="1200" b="1" dirty="0"/>
              <a:t>id="stretch"</a:t>
            </a:r>
            <a:r>
              <a:rPr lang="en-US" altLang="ko-KR" sz="1200" dirty="0"/>
              <a:t>&gt;stretch </a:t>
            </a:r>
            <a:r>
              <a:rPr lang="ko-KR" altLang="en-US" sz="1200" dirty="0"/>
              <a:t>스타일 이미지 테두리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207131" y="4365104"/>
            <a:ext cx="1338084" cy="442674"/>
          </a:xfrm>
          <a:prstGeom prst="wedgeRoundRectCallout">
            <a:avLst>
              <a:gd name="adj1" fmla="val 73429"/>
              <a:gd name="adj2" fmla="val -228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테두리 길이에 맞게</a:t>
            </a:r>
            <a:endParaRPr lang="en-US" altLang="ko-KR" sz="1000" dirty="0"/>
          </a:p>
          <a:p>
            <a:r>
              <a:rPr lang="ko-KR" altLang="en-US" sz="1000" dirty="0"/>
              <a:t>이미지 크기 조절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71222" y="5085184"/>
            <a:ext cx="1037637" cy="442674"/>
          </a:xfrm>
          <a:prstGeom prst="wedgeRoundRectCallout">
            <a:avLst>
              <a:gd name="adj1" fmla="val 73766"/>
              <a:gd name="adj2" fmla="val 4743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크기</a:t>
            </a:r>
            <a:endParaRPr lang="en-US" altLang="ko-KR" sz="1000" dirty="0"/>
          </a:p>
          <a:p>
            <a:r>
              <a:rPr lang="ko-KR" altLang="en-US" sz="1000" dirty="0"/>
              <a:t>조절하지 안음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16BF82F-894D-4A46-A032-4BE540654DE9}"/>
              </a:ext>
            </a:extLst>
          </p:cNvPr>
          <p:cNvSpPr/>
          <p:nvPr/>
        </p:nvSpPr>
        <p:spPr>
          <a:xfrm>
            <a:off x="179512" y="6466586"/>
            <a:ext cx="241738" cy="2402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909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5797" y="600241"/>
            <a:ext cx="7773338" cy="733183"/>
          </a:xfrm>
        </p:spPr>
        <p:txBody>
          <a:bodyPr/>
          <a:lstStyle/>
          <a:p>
            <a:r>
              <a:rPr lang="ko-KR" altLang="en-US" dirty="0"/>
              <a:t>배경 다루기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90946" y="1483985"/>
            <a:ext cx="7773339" cy="733183"/>
          </a:xfrm>
        </p:spPr>
        <p:txBody>
          <a:bodyPr>
            <a:normAutofit/>
          </a:bodyPr>
          <a:lstStyle/>
          <a:p>
            <a:r>
              <a:rPr lang="ko-KR" altLang="en-US" dirty="0"/>
              <a:t>배경색</a:t>
            </a:r>
            <a:r>
              <a:rPr lang="en-US" altLang="ko-KR" dirty="0"/>
              <a:t> </a:t>
            </a:r>
            <a:r>
              <a:rPr lang="ko-KR" altLang="en-US" dirty="0"/>
              <a:t>속성</a:t>
            </a:r>
            <a:endParaRPr lang="en-US" altLang="ko-KR" dirty="0"/>
          </a:p>
          <a:p>
            <a:pPr lvl="1"/>
            <a:r>
              <a:rPr lang="en-US" altLang="ko-KR" dirty="0"/>
              <a:t>background-color:  </a:t>
            </a:r>
            <a:r>
              <a:rPr lang="ko-KR" altLang="en-US" dirty="0"/>
              <a:t>배경색</a:t>
            </a:r>
            <a:endParaRPr lang="en-US" altLang="ko-KR" dirty="0"/>
          </a:p>
          <a:p>
            <a:endParaRPr lang="en-US" altLang="ko-KR" dirty="0"/>
          </a:p>
          <a:p>
            <a:pPr marL="36576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3126B5-9278-BC40-9D7A-BDE22C28D9C8}"/>
              </a:ext>
            </a:extLst>
          </p:cNvPr>
          <p:cNvSpPr txBox="1"/>
          <p:nvPr/>
        </p:nvSpPr>
        <p:spPr>
          <a:xfrm>
            <a:off x="1043608" y="2216558"/>
            <a:ext cx="529683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background-color: transparent | color | initial | inherit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6AB77E-DA3B-0C4E-989F-FD15E9D7D722}"/>
              </a:ext>
            </a:extLst>
          </p:cNvPr>
          <p:cNvSpPr/>
          <p:nvPr/>
        </p:nvSpPr>
        <p:spPr>
          <a:xfrm>
            <a:off x="1022310" y="2852936"/>
            <a:ext cx="54939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33333"/>
                </a:solidFill>
                <a:latin typeface="Noto Serif"/>
              </a:rPr>
              <a:t> </a:t>
            </a:r>
            <a:r>
              <a:rPr lang="en-US" dirty="0">
                <a:solidFill>
                  <a:srgbClr val="333333"/>
                </a:solidFill>
                <a:latin typeface="Noto Serif"/>
              </a:rPr>
              <a:t>transparent : </a:t>
            </a:r>
            <a:r>
              <a:rPr lang="ko-KR" altLang="en-US" dirty="0">
                <a:solidFill>
                  <a:srgbClr val="333333"/>
                </a:solidFill>
                <a:latin typeface="Noto Serif"/>
              </a:rPr>
              <a:t>배경색이 사용하지 않음</a:t>
            </a:r>
            <a:r>
              <a:rPr lang="en-US" altLang="ko-KR" dirty="0">
                <a:solidFill>
                  <a:srgbClr val="333333"/>
                </a:solidFill>
                <a:latin typeface="Noto Serif"/>
              </a:rPr>
              <a:t>.</a:t>
            </a:r>
            <a:r>
              <a:rPr lang="ko-KR" altLang="en-US" dirty="0">
                <a:solidFill>
                  <a:srgbClr val="333333"/>
                </a:solidFill>
                <a:latin typeface="Noto Serif"/>
              </a:rPr>
              <a:t> 기본값</a:t>
            </a:r>
            <a:endParaRPr lang="en-US" altLang="ko-KR" dirty="0">
              <a:solidFill>
                <a:srgbClr val="333333"/>
              </a:solidFill>
              <a:latin typeface="Noto Serif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33333"/>
                </a:solidFill>
                <a:latin typeface="Noto Serif"/>
              </a:rPr>
              <a:t> </a:t>
            </a:r>
            <a:r>
              <a:rPr lang="en-US" dirty="0">
                <a:solidFill>
                  <a:srgbClr val="333333"/>
                </a:solidFill>
                <a:latin typeface="Noto Serif"/>
              </a:rPr>
              <a:t>color : </a:t>
            </a:r>
            <a:r>
              <a:rPr lang="ko-KR" altLang="en-US" dirty="0">
                <a:solidFill>
                  <a:srgbClr val="333333"/>
                </a:solidFill>
                <a:latin typeface="Noto Serif"/>
              </a:rPr>
              <a:t>색 설정</a:t>
            </a:r>
            <a:endParaRPr lang="en-US" altLang="ko-KR" dirty="0">
              <a:solidFill>
                <a:srgbClr val="333333"/>
              </a:solidFill>
              <a:latin typeface="Noto Serif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33333"/>
                </a:solidFill>
                <a:latin typeface="Noto Serif"/>
              </a:rPr>
              <a:t> </a:t>
            </a:r>
            <a:r>
              <a:rPr lang="en-US" dirty="0">
                <a:solidFill>
                  <a:srgbClr val="333333"/>
                </a:solidFill>
                <a:latin typeface="Noto Serif"/>
              </a:rPr>
              <a:t>initial : </a:t>
            </a:r>
            <a:r>
              <a:rPr lang="ko-KR" altLang="en-US" dirty="0">
                <a:solidFill>
                  <a:srgbClr val="333333"/>
                </a:solidFill>
                <a:latin typeface="Noto Serif"/>
              </a:rPr>
              <a:t>기본값으로 설정</a:t>
            </a:r>
            <a:endParaRPr lang="en-US" altLang="ko-KR" dirty="0">
              <a:solidFill>
                <a:srgbClr val="333333"/>
              </a:solidFill>
              <a:latin typeface="Noto Serif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33333"/>
                </a:solidFill>
                <a:latin typeface="Noto Serif"/>
              </a:rPr>
              <a:t> </a:t>
            </a:r>
            <a:r>
              <a:rPr lang="en-US" dirty="0">
                <a:solidFill>
                  <a:srgbClr val="333333"/>
                </a:solidFill>
                <a:latin typeface="Noto Serif"/>
              </a:rPr>
              <a:t>inherit : </a:t>
            </a:r>
            <a:r>
              <a:rPr lang="ko-KR" altLang="en-US" dirty="0">
                <a:solidFill>
                  <a:srgbClr val="333333"/>
                </a:solidFill>
                <a:latin typeface="Noto Serif"/>
              </a:rPr>
              <a:t>부모 요소의 속성값을 상속</a:t>
            </a:r>
            <a:endParaRPr lang="en-US" altLang="ko-KR" b="0" i="0" dirty="0">
              <a:solidFill>
                <a:srgbClr val="333333"/>
              </a:solidFill>
              <a:effectLst/>
              <a:latin typeface="Noto Serif"/>
            </a:endParaRPr>
          </a:p>
        </p:txBody>
      </p:sp>
    </p:spTree>
    <p:extLst>
      <p:ext uri="{BB962C8B-B14F-4D97-AF65-F5344CB8AC3E}">
        <p14:creationId xmlns:p14="http://schemas.microsoft.com/office/powerpoint/2010/main" val="24503118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5797" y="600241"/>
            <a:ext cx="7773338" cy="733183"/>
          </a:xfrm>
        </p:spPr>
        <p:txBody>
          <a:bodyPr/>
          <a:lstStyle/>
          <a:p>
            <a:r>
              <a:rPr lang="ko-KR" altLang="en-US" dirty="0"/>
              <a:t>배경 다루기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75796" y="1386249"/>
            <a:ext cx="7773339" cy="733183"/>
          </a:xfrm>
        </p:spPr>
        <p:txBody>
          <a:bodyPr>
            <a:normAutofit/>
          </a:bodyPr>
          <a:lstStyle/>
          <a:p>
            <a:r>
              <a:rPr lang="ko-KR" altLang="en-US" dirty="0"/>
              <a:t>배경색</a:t>
            </a:r>
            <a:r>
              <a:rPr lang="en-US" altLang="ko-KR" dirty="0"/>
              <a:t> </a:t>
            </a:r>
            <a:r>
              <a:rPr lang="ko-KR" altLang="en-US" dirty="0"/>
              <a:t>속성 예제</a:t>
            </a:r>
            <a:endParaRPr lang="en-US" altLang="ko-KR" dirty="0"/>
          </a:p>
          <a:p>
            <a:endParaRPr lang="en-US" altLang="ko-KR" dirty="0"/>
          </a:p>
          <a:p>
            <a:pPr marL="36576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720056" y="6075196"/>
            <a:ext cx="20574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68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4B124C-EC70-D64F-A8E4-0C83D715B657}"/>
              </a:ext>
            </a:extLst>
          </p:cNvPr>
          <p:cNvSpPr txBox="1"/>
          <p:nvPr/>
        </p:nvSpPr>
        <p:spPr>
          <a:xfrm>
            <a:off x="678840" y="1787121"/>
            <a:ext cx="3968211" cy="34163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&lt;!DOCTYPE html&gt;</a:t>
            </a:r>
          </a:p>
          <a:p>
            <a:r>
              <a:rPr lang="en-US" sz="1200" dirty="0"/>
              <a:t>&lt;html&gt;</a:t>
            </a:r>
          </a:p>
          <a:p>
            <a:r>
              <a:rPr lang="en-US" sz="1200" dirty="0"/>
              <a:t>&lt;head&gt;</a:t>
            </a:r>
          </a:p>
          <a:p>
            <a:r>
              <a:rPr lang="en-US" sz="1200" dirty="0"/>
              <a:t>&lt;meta charset="UTF-8"&gt;</a:t>
            </a:r>
          </a:p>
          <a:p>
            <a:r>
              <a:rPr lang="en-US" sz="1200" dirty="0"/>
              <a:t>&lt;title&gt;</a:t>
            </a:r>
            <a:r>
              <a:rPr lang="ko-KR" altLang="en-US" sz="1200" dirty="0"/>
              <a:t>백그라운드</a:t>
            </a:r>
            <a:r>
              <a:rPr lang="en-US" altLang="ko-KR" sz="1200" dirty="0"/>
              <a:t> </a:t>
            </a:r>
            <a:r>
              <a:rPr lang="ko-KR" altLang="en-US" sz="1200" dirty="0"/>
              <a:t>색</a:t>
            </a:r>
            <a:r>
              <a:rPr lang="en-US" altLang="ko-KR" sz="1200" dirty="0"/>
              <a:t>&lt;/</a:t>
            </a:r>
            <a:r>
              <a:rPr lang="en-US" sz="1200" dirty="0"/>
              <a:t>title&gt;</a:t>
            </a:r>
          </a:p>
          <a:p>
            <a:r>
              <a:rPr lang="en-US" sz="1200" dirty="0"/>
              <a:t>    &lt;style&gt;</a:t>
            </a:r>
          </a:p>
          <a:p>
            <a:r>
              <a:rPr lang="en-US" sz="1200" dirty="0"/>
              <a:t>        .violet-</a:t>
            </a:r>
            <a:r>
              <a:rPr lang="en-US" sz="1200" dirty="0" err="1"/>
              <a:t>bg</a:t>
            </a:r>
            <a:r>
              <a:rPr lang="en-US" sz="1200" dirty="0"/>
              <a:t>{ background-color: violet; }</a:t>
            </a:r>
          </a:p>
          <a:p>
            <a:r>
              <a:rPr lang="en-US" sz="1200" dirty="0"/>
              <a:t>        .red-</a:t>
            </a:r>
            <a:r>
              <a:rPr lang="en-US" sz="1200" dirty="0" err="1"/>
              <a:t>bg</a:t>
            </a:r>
            <a:r>
              <a:rPr lang="en-US" sz="1200" dirty="0"/>
              <a:t>{ background-color: red; </a:t>
            </a:r>
          </a:p>
          <a:p>
            <a:r>
              <a:rPr lang="en-US" sz="1200" dirty="0"/>
              <a:t>                        width: 300px;</a:t>
            </a:r>
          </a:p>
          <a:p>
            <a:r>
              <a:rPr lang="en-US" sz="1200" dirty="0"/>
              <a:t>        }</a:t>
            </a:r>
          </a:p>
          <a:p>
            <a:r>
              <a:rPr lang="en-US" sz="1200" dirty="0"/>
              <a:t>    &lt;/style&gt;</a:t>
            </a:r>
          </a:p>
          <a:p>
            <a:r>
              <a:rPr lang="en-US" sz="1200" dirty="0"/>
              <a:t>&lt;/head&gt;</a:t>
            </a:r>
          </a:p>
          <a:p>
            <a:r>
              <a:rPr lang="en-US" sz="1200" dirty="0"/>
              <a:t>&lt;body&gt;</a:t>
            </a:r>
          </a:p>
          <a:p>
            <a:r>
              <a:rPr lang="en-US" sz="1200" dirty="0"/>
              <a:t>&lt;h3&gt;</a:t>
            </a:r>
            <a:r>
              <a:rPr lang="ko-KR" altLang="en-US" sz="1200" dirty="0"/>
              <a:t>백그라운드 예제</a:t>
            </a:r>
            <a:r>
              <a:rPr lang="en-US" altLang="ko-KR" sz="1200" dirty="0"/>
              <a:t>&lt;/</a:t>
            </a:r>
            <a:r>
              <a:rPr lang="en-US" sz="1200" dirty="0"/>
              <a:t>h3&gt;</a:t>
            </a:r>
          </a:p>
          <a:p>
            <a:r>
              <a:rPr lang="en-US" sz="1200" dirty="0"/>
              <a:t>&lt;div class="violet-</a:t>
            </a:r>
            <a:r>
              <a:rPr lang="en-US" sz="1200" dirty="0" err="1"/>
              <a:t>bg</a:t>
            </a:r>
            <a:r>
              <a:rPr lang="en-US" sz="1200" dirty="0"/>
              <a:t>"&gt;</a:t>
            </a:r>
            <a:r>
              <a:rPr lang="ko-KR" altLang="en-US" sz="1200" dirty="0"/>
              <a:t>보라색 백그라운드</a:t>
            </a:r>
            <a:r>
              <a:rPr lang="en-US" altLang="ko-KR" sz="1200" dirty="0"/>
              <a:t>&lt;/</a:t>
            </a:r>
            <a:r>
              <a:rPr lang="en-US" sz="1200" dirty="0"/>
              <a:t>div&gt;</a:t>
            </a:r>
          </a:p>
          <a:p>
            <a:r>
              <a:rPr lang="en-US" sz="1200" dirty="0"/>
              <a:t>&lt;div class="red-</a:t>
            </a:r>
            <a:r>
              <a:rPr lang="en-US" sz="1200" dirty="0" err="1"/>
              <a:t>bg</a:t>
            </a:r>
            <a:r>
              <a:rPr lang="en-US" sz="1200" dirty="0"/>
              <a:t>"&gt;</a:t>
            </a:r>
            <a:r>
              <a:rPr lang="ko-KR" altLang="en-US" sz="1200" dirty="0"/>
              <a:t>빨강 백그라운드</a:t>
            </a:r>
            <a:r>
              <a:rPr lang="en-US" altLang="ko-KR" sz="1200" dirty="0"/>
              <a:t>&lt;</a:t>
            </a:r>
            <a:r>
              <a:rPr lang="en-US" sz="1200" dirty="0" err="1"/>
              <a:t>br</a:t>
            </a:r>
            <a:r>
              <a:rPr lang="en-US" sz="1200" dirty="0"/>
              <a:t>&gt;</a:t>
            </a:r>
            <a:r>
              <a:rPr lang="ko-KR" altLang="en-US" sz="1200" dirty="0"/>
              <a:t>너비 </a:t>
            </a:r>
            <a:r>
              <a:rPr lang="en-US" altLang="ko-KR" sz="1200" dirty="0"/>
              <a:t>300</a:t>
            </a:r>
            <a:r>
              <a:rPr lang="en-US" sz="1200" dirty="0"/>
              <a:t>px&lt;/div&gt;</a:t>
            </a:r>
          </a:p>
          <a:p>
            <a:r>
              <a:rPr lang="en-US" sz="1200" dirty="0"/>
              <a:t>&lt;/body&gt;</a:t>
            </a:r>
          </a:p>
          <a:p>
            <a:r>
              <a:rPr lang="en-US" sz="1200" dirty="0"/>
              <a:t>&lt;/html&gt;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A21D15-ACBC-9B4E-A665-FC62B42CC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593" y="1752841"/>
            <a:ext cx="4078477" cy="161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559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5797" y="600241"/>
            <a:ext cx="7773338" cy="733183"/>
          </a:xfrm>
        </p:spPr>
        <p:txBody>
          <a:bodyPr/>
          <a:lstStyle/>
          <a:p>
            <a:r>
              <a:rPr lang="ko-KR" altLang="en-US" dirty="0"/>
              <a:t>배경 다루기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90946" y="1483985"/>
            <a:ext cx="7773339" cy="1296943"/>
          </a:xfrm>
        </p:spPr>
        <p:txBody>
          <a:bodyPr>
            <a:normAutofit/>
          </a:bodyPr>
          <a:lstStyle/>
          <a:p>
            <a:r>
              <a:rPr lang="ko-KR" altLang="en-US" dirty="0"/>
              <a:t>이미지 지정</a:t>
            </a:r>
            <a:r>
              <a:rPr lang="en-US" altLang="ko-KR" dirty="0"/>
              <a:t> </a:t>
            </a:r>
            <a:r>
              <a:rPr lang="ko-KR" altLang="en-US" dirty="0"/>
              <a:t>속성</a:t>
            </a:r>
            <a:endParaRPr lang="en-US" altLang="ko-KR" dirty="0"/>
          </a:p>
          <a:p>
            <a:pPr lvl="1"/>
            <a:r>
              <a:rPr lang="en-US" altLang="ko-KR" dirty="0"/>
              <a:t>background-image:</a:t>
            </a:r>
            <a:r>
              <a:rPr lang="ko-KR" altLang="en-US" dirty="0"/>
              <a:t> 배경 이미지를 설정</a:t>
            </a:r>
            <a:endParaRPr lang="en-US" altLang="ko-KR" dirty="0"/>
          </a:p>
          <a:p>
            <a:pPr lvl="1"/>
            <a:r>
              <a:rPr lang="en-US" altLang="ko-KR" dirty="0"/>
              <a:t>background-color </a:t>
            </a:r>
            <a:r>
              <a:rPr lang="ko-KR" altLang="en-US" dirty="0"/>
              <a:t>와 </a:t>
            </a:r>
            <a:r>
              <a:rPr lang="en-US" altLang="ko-KR" dirty="0"/>
              <a:t>background-image </a:t>
            </a:r>
            <a:r>
              <a:rPr lang="ko-KR" altLang="en-US" dirty="0"/>
              <a:t>가 둘 다 지정되면 배경 이미지가 출력되지 않는 영역에 배경색 출력</a:t>
            </a:r>
            <a:endParaRPr lang="en-US" altLang="ko-KR" dirty="0"/>
          </a:p>
          <a:p>
            <a:pPr marL="36576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C0C666-B868-0A4D-9300-768F8034F554}"/>
              </a:ext>
            </a:extLst>
          </p:cNvPr>
          <p:cNvSpPr txBox="1"/>
          <p:nvPr/>
        </p:nvSpPr>
        <p:spPr>
          <a:xfrm>
            <a:off x="899592" y="2924944"/>
            <a:ext cx="456163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background-image: none | </a:t>
            </a:r>
            <a:r>
              <a:rPr lang="en-US" dirty="0" err="1"/>
              <a:t>url</a:t>
            </a:r>
            <a:r>
              <a:rPr lang="en-US" dirty="0"/>
              <a:t> | initial | inherit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38DE07-569E-114A-B5E1-F3B7543D785A}"/>
              </a:ext>
            </a:extLst>
          </p:cNvPr>
          <p:cNvSpPr txBox="1"/>
          <p:nvPr/>
        </p:nvSpPr>
        <p:spPr>
          <a:xfrm>
            <a:off x="899592" y="3563725"/>
            <a:ext cx="53158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none : </a:t>
            </a:r>
            <a:r>
              <a:rPr lang="ko-KR" altLang="en-US" dirty="0"/>
              <a:t>이미지를 배경으로 사용하지 않음</a:t>
            </a:r>
            <a:r>
              <a:rPr lang="en-US" altLang="ko-KR" dirty="0"/>
              <a:t>.</a:t>
            </a:r>
            <a:r>
              <a:rPr lang="ko-KR" altLang="en-US" dirty="0"/>
              <a:t> 기본값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url</a:t>
            </a:r>
            <a:r>
              <a:rPr lang="en-US" dirty="0"/>
              <a:t> : </a:t>
            </a:r>
            <a:r>
              <a:rPr lang="ko-KR" altLang="en-US" dirty="0"/>
              <a:t>이미지의 </a:t>
            </a:r>
            <a:r>
              <a:rPr lang="en-US" dirty="0"/>
              <a:t>URL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 : </a:t>
            </a:r>
            <a:r>
              <a:rPr lang="ko-KR" altLang="en-US" dirty="0"/>
              <a:t>기본값으로 설정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inherit : </a:t>
            </a:r>
            <a:r>
              <a:rPr lang="ko-KR" altLang="en-US" dirty="0"/>
              <a:t>부모 요소의 속성값을 상속</a:t>
            </a: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365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741ECF-4652-4260-A910-B8045FFE88E9}"/>
              </a:ext>
            </a:extLst>
          </p:cNvPr>
          <p:cNvSpPr txBox="1"/>
          <p:nvPr/>
        </p:nvSpPr>
        <p:spPr>
          <a:xfrm>
            <a:off x="2621788" y="3075057"/>
            <a:ext cx="51267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CSS3 </a:t>
            </a:r>
            <a:r>
              <a:rPr lang="ko-KR" altLang="en-US" sz="4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스타일 시트 개요</a:t>
            </a:r>
          </a:p>
        </p:txBody>
      </p:sp>
    </p:spTree>
    <p:extLst>
      <p:ext uri="{BB962C8B-B14F-4D97-AF65-F5344CB8AC3E}">
        <p14:creationId xmlns:p14="http://schemas.microsoft.com/office/powerpoint/2010/main" val="36047918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5797" y="600241"/>
            <a:ext cx="7773338" cy="733183"/>
          </a:xfrm>
        </p:spPr>
        <p:txBody>
          <a:bodyPr/>
          <a:lstStyle/>
          <a:p>
            <a:r>
              <a:rPr lang="ko-KR" altLang="en-US" dirty="0"/>
              <a:t>배경 다루기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90946" y="1483985"/>
            <a:ext cx="7773339" cy="365125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이미지 지정</a:t>
            </a:r>
            <a:r>
              <a:rPr lang="en-US" altLang="ko-KR" dirty="0"/>
              <a:t> </a:t>
            </a:r>
            <a:r>
              <a:rPr lang="ko-KR" altLang="en-US" dirty="0"/>
              <a:t>속성 예제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660232" y="6257759"/>
            <a:ext cx="20574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70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C9292A-45A6-C048-A0F8-9EAD6C811FED}"/>
              </a:ext>
            </a:extLst>
          </p:cNvPr>
          <p:cNvSpPr txBox="1"/>
          <p:nvPr/>
        </p:nvSpPr>
        <p:spPr>
          <a:xfrm>
            <a:off x="433061" y="1849110"/>
            <a:ext cx="4176464" cy="483209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&lt;!DOCTYPE html&gt;</a:t>
            </a:r>
          </a:p>
          <a:p>
            <a:r>
              <a:rPr lang="en-US" sz="1400" dirty="0"/>
              <a:t>&lt;html&gt;</a:t>
            </a:r>
          </a:p>
          <a:p>
            <a:r>
              <a:rPr lang="en-US" sz="1400" dirty="0"/>
              <a:t>&lt;head&gt;</a:t>
            </a:r>
          </a:p>
          <a:p>
            <a:r>
              <a:rPr lang="en-US" sz="1400" dirty="0"/>
              <a:t>&lt;meta charset="UTF-8"&gt;</a:t>
            </a:r>
          </a:p>
          <a:p>
            <a:r>
              <a:rPr lang="en-US" sz="1400" dirty="0"/>
              <a:t>&lt;title&gt;</a:t>
            </a:r>
            <a:r>
              <a:rPr lang="ko-KR" altLang="en-US" sz="1400" dirty="0"/>
              <a:t>백그라운드 이미지</a:t>
            </a:r>
            <a:r>
              <a:rPr lang="en-US" altLang="ko-KR" sz="1400" dirty="0"/>
              <a:t>&lt;/</a:t>
            </a:r>
            <a:r>
              <a:rPr lang="en-US" sz="1400" dirty="0"/>
              <a:t>title&gt;</a:t>
            </a:r>
          </a:p>
          <a:p>
            <a:r>
              <a:rPr lang="en-US" sz="1400" dirty="0"/>
              <a:t>    &lt;style&gt;</a:t>
            </a:r>
          </a:p>
          <a:p>
            <a:r>
              <a:rPr lang="en-US" sz="1400" dirty="0"/>
              <a:t>        div { background-image : </a:t>
            </a:r>
            <a:r>
              <a:rPr lang="en-US" sz="1400" dirty="0" err="1"/>
              <a:t>url</a:t>
            </a:r>
            <a:r>
              <a:rPr lang="en-US" sz="1400" dirty="0"/>
              <a:t>("media/</a:t>
            </a:r>
            <a:r>
              <a:rPr lang="en-US" sz="1400" dirty="0" err="1"/>
              <a:t>spongebob.png</a:t>
            </a:r>
            <a:r>
              <a:rPr lang="en-US" sz="1400" dirty="0"/>
              <a:t>"); </a:t>
            </a:r>
          </a:p>
          <a:p>
            <a:r>
              <a:rPr lang="en-US" sz="1400" dirty="0"/>
              <a:t>              background-size: 100px</a:t>
            </a:r>
          </a:p>
          <a:p>
            <a:r>
              <a:rPr lang="en-US" sz="1400" dirty="0"/>
              <a:t>              background-repeat: no-repeat;</a:t>
            </a:r>
          </a:p>
          <a:p>
            <a:r>
              <a:rPr lang="en-US" sz="1400" dirty="0"/>
              <a:t>              width: 500px;</a:t>
            </a:r>
          </a:p>
          <a:p>
            <a:r>
              <a:rPr lang="en-US" sz="1400" dirty="0"/>
              <a:t>             height: 500px;</a:t>
            </a:r>
          </a:p>
          <a:p>
            <a:r>
              <a:rPr lang="en-US" sz="1400" dirty="0"/>
              <a:t>             background-color: gray;</a:t>
            </a:r>
          </a:p>
          <a:p>
            <a:r>
              <a:rPr lang="en-US" sz="1400" dirty="0"/>
              <a:t>             }</a:t>
            </a:r>
          </a:p>
          <a:p>
            <a:r>
              <a:rPr lang="en-US" sz="1400" dirty="0"/>
              <a:t>    &lt;/style&gt;</a:t>
            </a:r>
          </a:p>
          <a:p>
            <a:r>
              <a:rPr lang="en-US" sz="1400" dirty="0"/>
              <a:t>&lt;/head&gt;</a:t>
            </a:r>
          </a:p>
          <a:p>
            <a:r>
              <a:rPr lang="en-US" sz="1400" dirty="0"/>
              <a:t>&lt;body&gt;</a:t>
            </a:r>
          </a:p>
          <a:p>
            <a:r>
              <a:rPr lang="en-US" sz="1400" dirty="0"/>
              <a:t>&lt;h3&gt;</a:t>
            </a:r>
            <a:r>
              <a:rPr lang="ko-KR" altLang="en-US" sz="1400" dirty="0"/>
              <a:t>이미지 백그라운드 예제</a:t>
            </a:r>
            <a:r>
              <a:rPr lang="en-US" altLang="ko-KR" sz="1400" dirty="0"/>
              <a:t>&lt;/</a:t>
            </a:r>
            <a:r>
              <a:rPr lang="en-US" sz="1400" dirty="0"/>
              <a:t>h3&gt;</a:t>
            </a:r>
          </a:p>
          <a:p>
            <a:r>
              <a:rPr lang="en-US" sz="1400" dirty="0"/>
              <a:t>&lt;div&gt;</a:t>
            </a:r>
            <a:r>
              <a:rPr lang="ko-KR" altLang="en-US" sz="1400" dirty="0"/>
              <a:t>이미지 위의 텍스트</a:t>
            </a:r>
            <a:r>
              <a:rPr lang="en-US" altLang="ko-KR" sz="1400" dirty="0"/>
              <a:t>&lt;</a:t>
            </a:r>
            <a:r>
              <a:rPr lang="en-US" sz="1400" dirty="0" err="1"/>
              <a:t>br</a:t>
            </a:r>
            <a:r>
              <a:rPr lang="en-US" sz="1400" dirty="0"/>
              <a:t>&gt;</a:t>
            </a:r>
            <a:r>
              <a:rPr lang="ko-KR" altLang="en-US" sz="1400" dirty="0"/>
              <a:t>이미지 위의 텍스트</a:t>
            </a:r>
            <a:r>
              <a:rPr lang="en-US" altLang="ko-KR" sz="1400" dirty="0"/>
              <a:t>&lt;</a:t>
            </a:r>
            <a:r>
              <a:rPr lang="en-US" sz="1400" dirty="0" err="1"/>
              <a:t>br</a:t>
            </a:r>
            <a:r>
              <a:rPr lang="en-US" sz="1400" dirty="0"/>
              <a:t>&gt;</a:t>
            </a:r>
            <a:r>
              <a:rPr lang="ko-KR" altLang="en-US" sz="1400" dirty="0"/>
              <a:t>이미지 위의 텍스트</a:t>
            </a:r>
            <a:r>
              <a:rPr lang="en-US" altLang="ko-KR" sz="1400" dirty="0"/>
              <a:t>&lt;/</a:t>
            </a:r>
            <a:r>
              <a:rPr lang="en-US" sz="1400" dirty="0"/>
              <a:t>div&gt;</a:t>
            </a:r>
          </a:p>
          <a:p>
            <a:r>
              <a:rPr lang="en-US" sz="1400" dirty="0"/>
              <a:t>&lt;/body&gt;</a:t>
            </a:r>
          </a:p>
          <a:p>
            <a:r>
              <a:rPr lang="en-US" sz="1400" dirty="0"/>
              <a:t>&lt;/html&gt;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82460B-318B-9546-89AB-29774D697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820" y="1885640"/>
            <a:ext cx="3360227" cy="308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842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5797" y="600241"/>
            <a:ext cx="7773338" cy="733183"/>
          </a:xfrm>
        </p:spPr>
        <p:txBody>
          <a:bodyPr/>
          <a:lstStyle/>
          <a:p>
            <a:r>
              <a:rPr lang="ko-KR" altLang="en-US" dirty="0"/>
              <a:t>배경 다루기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827584" y="1342469"/>
            <a:ext cx="7773339" cy="73318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background-position :</a:t>
            </a:r>
            <a:r>
              <a:rPr lang="ko-KR" altLang="en-US" dirty="0"/>
              <a:t> 배경 이미지의 위치</a:t>
            </a:r>
            <a:endParaRPr lang="en-US" altLang="ko-KR" dirty="0"/>
          </a:p>
          <a:p>
            <a:pPr marL="36576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71</a:t>
            </a:fld>
            <a:endParaRPr lang="ko-KR" altLang="en-US"/>
          </a:p>
        </p:txBody>
      </p:sp>
      <p:sp>
        <p:nvSpPr>
          <p:cNvPr id="10" name="직사각형 8">
            <a:extLst>
              <a:ext uri="{FF2B5EF4-FFF2-40B4-BE49-F238E27FC236}">
                <a16:creationId xmlns:a16="http://schemas.microsoft.com/office/drawing/2014/main" id="{485CFEA3-1A07-C84B-8B9C-9A8A7A3D2250}"/>
              </a:ext>
            </a:extLst>
          </p:cNvPr>
          <p:cNvSpPr/>
          <p:nvPr/>
        </p:nvSpPr>
        <p:spPr>
          <a:xfrm>
            <a:off x="1043608" y="2204864"/>
            <a:ext cx="6552728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/>
            <a:r>
              <a:rPr lang="en-US" dirty="0"/>
              <a:t>background-position: x-position y-position | initial | inherit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D38E2A-B5AE-B040-86CE-2D50B880F6A9}"/>
              </a:ext>
            </a:extLst>
          </p:cNvPr>
          <p:cNvSpPr txBox="1"/>
          <p:nvPr/>
        </p:nvSpPr>
        <p:spPr>
          <a:xfrm>
            <a:off x="1043608" y="2996953"/>
            <a:ext cx="555940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x-position y-position : </a:t>
            </a:r>
            <a:r>
              <a:rPr lang="ko-KR" altLang="en-US" dirty="0"/>
              <a:t>가로 위치와 세로 위치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 : </a:t>
            </a:r>
            <a:r>
              <a:rPr lang="ko-KR" altLang="en-US" dirty="0"/>
              <a:t>기본값으로 설정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inherit : </a:t>
            </a:r>
            <a:r>
              <a:rPr lang="ko-KR" altLang="en-US" dirty="0"/>
              <a:t>부모 요소의 속성값을 상속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위치 값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가로 위치 값 </a:t>
            </a:r>
            <a:r>
              <a:rPr lang="en-US" altLang="ko-KR" dirty="0"/>
              <a:t>: </a:t>
            </a:r>
            <a:r>
              <a:rPr lang="en-US" dirty="0"/>
              <a:t>left, center, right, </a:t>
            </a:r>
            <a:r>
              <a:rPr lang="ko-KR" altLang="en-US" dirty="0"/>
              <a:t>백분율</a:t>
            </a:r>
            <a:r>
              <a:rPr lang="en-US" altLang="ko-KR" dirty="0"/>
              <a:t>, </a:t>
            </a:r>
            <a:r>
              <a:rPr lang="ko-KR" altLang="en-US" dirty="0"/>
              <a:t>길이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세로 위치 값 </a:t>
            </a:r>
            <a:r>
              <a:rPr lang="en-US" altLang="ko-KR" dirty="0"/>
              <a:t>: </a:t>
            </a:r>
            <a:r>
              <a:rPr lang="en-US" dirty="0"/>
              <a:t>top, center, bottom, </a:t>
            </a:r>
            <a:r>
              <a:rPr lang="ko-KR" altLang="en-US" dirty="0"/>
              <a:t>백분율</a:t>
            </a:r>
            <a:r>
              <a:rPr lang="en-US" altLang="ko-KR" dirty="0"/>
              <a:t>, </a:t>
            </a:r>
            <a:r>
              <a:rPr lang="ko-KR" altLang="en-US" dirty="0"/>
              <a:t>길이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2898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5797" y="600241"/>
            <a:ext cx="7773338" cy="733183"/>
          </a:xfrm>
        </p:spPr>
        <p:txBody>
          <a:bodyPr/>
          <a:lstStyle/>
          <a:p>
            <a:r>
              <a:rPr lang="ko-KR" altLang="en-US" dirty="0"/>
              <a:t>배경 다루기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700949" y="1412777"/>
            <a:ext cx="7773339" cy="365126"/>
          </a:xfrm>
        </p:spPr>
        <p:txBody>
          <a:bodyPr>
            <a:normAutofit fontScale="92500"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background-repeat :</a:t>
            </a:r>
            <a:r>
              <a:rPr lang="ko-KR" altLang="en-US" dirty="0"/>
              <a:t> 배경 이미지의 반복 여부와 반복 방향을 설정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72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379B8E-A1F7-1041-9AFF-961EFF654ACA}"/>
              </a:ext>
            </a:extLst>
          </p:cNvPr>
          <p:cNvSpPr txBox="1"/>
          <p:nvPr/>
        </p:nvSpPr>
        <p:spPr>
          <a:xfrm>
            <a:off x="971600" y="1857256"/>
            <a:ext cx="666034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background-repeat: repeat | repeat-x | repeat-y | no-repeat | inherit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035408-ABB8-D442-98D7-153165F53455}"/>
              </a:ext>
            </a:extLst>
          </p:cNvPr>
          <p:cNvSpPr txBox="1"/>
          <p:nvPr/>
        </p:nvSpPr>
        <p:spPr>
          <a:xfrm>
            <a:off x="971600" y="2564904"/>
            <a:ext cx="442300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기본값은</a:t>
            </a:r>
            <a:r>
              <a:rPr lang="en-US" altLang="ko-KR" dirty="0"/>
              <a:t> </a:t>
            </a:r>
            <a:r>
              <a:rPr lang="en-US" dirty="0"/>
              <a:t>repeat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repeat : </a:t>
            </a:r>
            <a:r>
              <a:rPr lang="ko-KR" altLang="en-US" dirty="0"/>
              <a:t>가로 방향</a:t>
            </a:r>
            <a:r>
              <a:rPr lang="en-US" altLang="ko-KR" dirty="0"/>
              <a:t>, </a:t>
            </a:r>
            <a:r>
              <a:rPr lang="ko-KR" altLang="en-US" dirty="0"/>
              <a:t>세로 방향으로 반복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repeat-x : </a:t>
            </a:r>
            <a:r>
              <a:rPr lang="ko-KR" altLang="en-US" dirty="0"/>
              <a:t>가로 방향으로 반복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repeat-y : </a:t>
            </a:r>
            <a:r>
              <a:rPr lang="ko-KR" altLang="en-US" dirty="0"/>
              <a:t>세로 방향으로 반복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no-repeat : </a:t>
            </a:r>
            <a:r>
              <a:rPr lang="ko-KR" altLang="en-US" dirty="0"/>
              <a:t>반복하지 않습니다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 : </a:t>
            </a:r>
            <a:r>
              <a:rPr lang="ko-KR" altLang="en-US" dirty="0"/>
              <a:t>기본값으로 설정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inherit : </a:t>
            </a:r>
            <a:r>
              <a:rPr lang="ko-KR" altLang="en-US" dirty="0"/>
              <a:t>부모 요소의 속성값을 상속</a:t>
            </a: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2094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5797" y="600241"/>
            <a:ext cx="7773338" cy="733183"/>
          </a:xfrm>
        </p:spPr>
        <p:txBody>
          <a:bodyPr/>
          <a:lstStyle/>
          <a:p>
            <a:r>
              <a:rPr lang="ko-KR" altLang="en-US" dirty="0"/>
              <a:t>배경 다루기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700949" y="1412777"/>
            <a:ext cx="7773339" cy="365126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background-attachment :</a:t>
            </a:r>
            <a:r>
              <a:rPr lang="ko-KR" altLang="en-US" dirty="0"/>
              <a:t> 배경 이미지의 스크롤 여부 설정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73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379B8E-A1F7-1041-9AFF-961EFF654ACA}"/>
              </a:ext>
            </a:extLst>
          </p:cNvPr>
          <p:cNvSpPr txBox="1"/>
          <p:nvPr/>
        </p:nvSpPr>
        <p:spPr>
          <a:xfrm>
            <a:off x="971600" y="1857256"/>
            <a:ext cx="592970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background-attachment: scroll | fixed | local | initial | inherit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035408-ABB8-D442-98D7-153165F53455}"/>
              </a:ext>
            </a:extLst>
          </p:cNvPr>
          <p:cNvSpPr txBox="1"/>
          <p:nvPr/>
        </p:nvSpPr>
        <p:spPr>
          <a:xfrm>
            <a:off x="937928" y="2420888"/>
            <a:ext cx="76687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scroll : </a:t>
            </a:r>
            <a:r>
              <a:rPr lang="ko-KR" altLang="en-US" dirty="0"/>
              <a:t>선택한 요소와 같이 이동</a:t>
            </a:r>
            <a:r>
              <a:rPr lang="en-US" altLang="ko-KR" dirty="0"/>
              <a:t>. </a:t>
            </a:r>
            <a:r>
              <a:rPr lang="ko-KR" altLang="en-US" dirty="0"/>
              <a:t>기본값</a:t>
            </a:r>
            <a:r>
              <a:rPr lang="en-US" altLang="ko-KR" dirty="0"/>
              <a:t>.</a:t>
            </a:r>
            <a:r>
              <a:rPr lang="ko-KR" altLang="en-US" dirty="0"/>
              <a:t> 내용을 따라 이동하지 않는다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fixed : </a:t>
            </a:r>
            <a:r>
              <a:rPr lang="ko-KR" altLang="en-US" dirty="0"/>
              <a:t>움직이지 않는다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local : </a:t>
            </a:r>
            <a:r>
              <a:rPr lang="ko-KR" altLang="en-US" dirty="0"/>
              <a:t>선택한 요소와 같이 이동</a:t>
            </a:r>
            <a:r>
              <a:rPr lang="en-US" altLang="ko-KR" dirty="0"/>
              <a:t>. </a:t>
            </a:r>
            <a:r>
              <a:rPr lang="ko-KR" altLang="en-US" dirty="0"/>
              <a:t>선택된 요소의 이동과 함께 이동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 : </a:t>
            </a:r>
            <a:r>
              <a:rPr lang="ko-KR" altLang="en-US" dirty="0"/>
              <a:t>기본값으로 설정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inherit : </a:t>
            </a:r>
            <a:r>
              <a:rPr lang="ko-KR" altLang="en-US" dirty="0"/>
              <a:t>부모 요소의 속성값을 상속</a:t>
            </a: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7184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74</a:t>
            </a:fld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874937" y="836712"/>
            <a:ext cx="7161559" cy="2716088"/>
            <a:chOff x="1154857" y="928936"/>
            <a:chExt cx="7161559" cy="2716088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154857" y="1190546"/>
              <a:ext cx="3816424" cy="1411784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b="1" dirty="0"/>
                <a:t>div {</a:t>
              </a:r>
            </a:p>
            <a:p>
              <a:pPr defTabSz="180000"/>
              <a:r>
                <a:rPr lang="en-US" altLang="ko-KR" sz="1200" dirty="0"/>
                <a:t>	background-color :  </a:t>
              </a:r>
              <a:r>
                <a:rPr lang="en-US" altLang="ko-KR" sz="1200" dirty="0" err="1"/>
                <a:t>skyblue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dirty="0"/>
                <a:t>	background-size : 100px </a:t>
              </a:r>
              <a:r>
                <a:rPr lang="en-US" altLang="ko-KR" sz="1200" dirty="0" err="1"/>
                <a:t>100px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dirty="0"/>
                <a:t>	background-image : </a:t>
              </a:r>
              <a:r>
                <a:rPr lang="en-US" altLang="ko-KR" sz="1200" dirty="0" err="1"/>
                <a:t>url</a:t>
              </a:r>
              <a:r>
                <a:rPr lang="en-US" altLang="ko-KR" sz="1200" dirty="0"/>
                <a:t>("media/spongebob.png");</a:t>
              </a:r>
            </a:p>
            <a:p>
              <a:pPr defTabSz="180000"/>
              <a:r>
                <a:rPr lang="en-US" altLang="ko-KR" sz="1200" dirty="0"/>
                <a:t>	background-repeat : no-repeat;</a:t>
              </a:r>
            </a:p>
            <a:p>
              <a:pPr defTabSz="180000"/>
              <a:r>
                <a:rPr lang="en-US" altLang="ko-KR" sz="1200" dirty="0"/>
                <a:t>	background-position : left center;</a:t>
              </a:r>
            </a:p>
            <a:p>
              <a:pPr defTabSz="180000"/>
              <a:r>
                <a:rPr lang="en-US" altLang="ko-KR" sz="1200" b="1" dirty="0"/>
                <a:t>}</a:t>
              </a:r>
              <a:endParaRPr lang="ko-KR" altLang="en-US" sz="12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1154857" y="2897556"/>
              <a:ext cx="3816424" cy="475059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r>
                <a:rPr lang="en-US" altLang="ko-KR" sz="1200" b="1" dirty="0"/>
                <a:t>&lt;div&gt;</a:t>
              </a:r>
              <a:r>
                <a:rPr lang="en-US" altLang="ko-KR" sz="1200" dirty="0"/>
                <a:t>SpongeBob is an over-optimistic</a:t>
              </a:r>
            </a:p>
            <a:p>
              <a:r>
                <a:rPr lang="en-US" altLang="ko-KR" sz="1200" dirty="0"/>
                <a:t> sponge that annoys other characters. </a:t>
              </a:r>
              <a:r>
                <a:rPr lang="en-US" altLang="ko-KR" sz="1200" b="1" dirty="0"/>
                <a:t>&lt;/div&gt;</a:t>
              </a:r>
              <a:endParaRPr lang="ko-KR" altLang="en-US" sz="12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54613" y="928936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>
                  <a:solidFill>
                    <a:srgbClr val="C00000"/>
                  </a:solidFill>
                </a:rPr>
                <a:t>스타일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12457" y="2635946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>
                  <a:solidFill>
                    <a:srgbClr val="C00000"/>
                  </a:solidFill>
                </a:rPr>
                <a:t>코드</a:t>
              </a: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5167178" y="940700"/>
              <a:ext cx="3149238" cy="2704324"/>
              <a:chOff x="5167178" y="437610"/>
              <a:chExt cx="3149238" cy="2704324"/>
            </a:xfrm>
          </p:grpSpPr>
          <p:pic>
            <p:nvPicPr>
              <p:cNvPr id="59" name="Picture 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8943" y="752103"/>
                <a:ext cx="2028825" cy="2028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053" name="그룹 2052"/>
              <p:cNvGrpSpPr/>
              <p:nvPr/>
            </p:nvGrpSpPr>
            <p:grpSpPr>
              <a:xfrm>
                <a:off x="5453975" y="437610"/>
                <a:ext cx="2862441" cy="2704324"/>
                <a:chOff x="4877911" y="1660780"/>
                <a:chExt cx="2862441" cy="2704324"/>
              </a:xfrm>
            </p:grpSpPr>
            <p:sp>
              <p:nvSpPr>
                <p:cNvPr id="5" name="직사각형 4"/>
                <p:cNvSpPr/>
                <p:nvPr/>
              </p:nvSpPr>
              <p:spPr>
                <a:xfrm>
                  <a:off x="6518543" y="4118883"/>
                  <a:ext cx="1221809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rgbClr val="C00000"/>
                      </a:solidFill>
                    </a:rPr>
                    <a:t>background-color</a:t>
                  </a:r>
                  <a:endParaRPr lang="ko-KR" altLang="en-US" sz="1000" dirty="0">
                    <a:solidFill>
                      <a:srgbClr val="C00000"/>
                    </a:solidFill>
                  </a:endParaRPr>
                </a:p>
              </p:txBody>
            </p:sp>
            <p:cxnSp>
              <p:nvCxnSpPr>
                <p:cNvPr id="11" name="직선 화살표 연결선 10"/>
                <p:cNvCxnSpPr>
                  <a:stCxn id="5" idx="0"/>
                </p:cNvCxnSpPr>
                <p:nvPr/>
              </p:nvCxnSpPr>
              <p:spPr>
                <a:xfrm flipH="1" flipV="1">
                  <a:off x="7129447" y="3730641"/>
                  <a:ext cx="1" cy="388242"/>
                </a:xfrm>
                <a:prstGeom prst="straightConnector1">
                  <a:avLst/>
                </a:prstGeom>
                <a:ln w="9525">
                  <a:solidFill>
                    <a:srgbClr val="C0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직사각형 11"/>
                <p:cNvSpPr/>
                <p:nvPr/>
              </p:nvSpPr>
              <p:spPr>
                <a:xfrm>
                  <a:off x="5267441" y="4115173"/>
                  <a:ext cx="1332416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rgbClr val="C00000"/>
                      </a:solidFill>
                    </a:rPr>
                    <a:t>background-image </a:t>
                  </a:r>
                  <a:endParaRPr lang="ko-KR" altLang="en-US" sz="1000" dirty="0">
                    <a:solidFill>
                      <a:srgbClr val="C00000"/>
                    </a:solidFill>
                  </a:endParaRPr>
                </a:p>
              </p:txBody>
            </p:sp>
            <p:cxnSp>
              <p:nvCxnSpPr>
                <p:cNvPr id="15" name="직선 화살표 연결선 14"/>
                <p:cNvCxnSpPr>
                  <a:stCxn id="12" idx="0"/>
                </p:cNvCxnSpPr>
                <p:nvPr/>
              </p:nvCxnSpPr>
              <p:spPr>
                <a:xfrm flipH="1" flipV="1">
                  <a:off x="5912496" y="3332035"/>
                  <a:ext cx="21153" cy="783138"/>
                </a:xfrm>
                <a:prstGeom prst="straightConnector1">
                  <a:avLst/>
                </a:prstGeom>
                <a:ln w="9525">
                  <a:solidFill>
                    <a:srgbClr val="C0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꺾인 연결선 25"/>
                <p:cNvCxnSpPr/>
                <p:nvPr/>
              </p:nvCxnSpPr>
              <p:spPr>
                <a:xfrm rot="16200000" flipH="1">
                  <a:off x="5139130" y="2203968"/>
                  <a:ext cx="807254" cy="213320"/>
                </a:xfrm>
                <a:prstGeom prst="bentConnector3">
                  <a:avLst>
                    <a:gd name="adj1" fmla="val 100737"/>
                  </a:avLst>
                </a:prstGeom>
                <a:ln w="9525">
                  <a:solidFill>
                    <a:srgbClr val="C0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직사각형 28"/>
                <p:cNvSpPr/>
                <p:nvPr/>
              </p:nvSpPr>
              <p:spPr>
                <a:xfrm>
                  <a:off x="4877911" y="1660780"/>
                  <a:ext cx="2111475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rgbClr val="C00000"/>
                      </a:solidFill>
                    </a:rPr>
                    <a:t>background-position : left center</a:t>
                  </a:r>
                  <a:endParaRPr lang="ko-KR" altLang="en-US" sz="1000" dirty="0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62" name="직사각형 61"/>
              <p:cNvSpPr/>
              <p:nvPr/>
            </p:nvSpPr>
            <p:spPr>
              <a:xfrm>
                <a:off x="5167178" y="2401783"/>
                <a:ext cx="1058303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000" dirty="0">
                    <a:solidFill>
                      <a:srgbClr val="C00000"/>
                    </a:solidFill>
                  </a:rPr>
                  <a:t>100</a:t>
                </a:r>
                <a:r>
                  <a:rPr lang="ko-KR" altLang="en-US" sz="10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ko-KR" sz="1000" dirty="0">
                    <a:solidFill>
                      <a:srgbClr val="C00000"/>
                    </a:solidFill>
                  </a:rPr>
                  <a:t>x 100 </a:t>
                </a:r>
                <a:r>
                  <a:rPr lang="ko-KR" altLang="en-US" sz="1000" dirty="0">
                    <a:solidFill>
                      <a:srgbClr val="C00000"/>
                    </a:solidFill>
                  </a:rPr>
                  <a:t>크기</a:t>
                </a:r>
              </a:p>
            </p:txBody>
          </p:sp>
          <p:cxnSp>
            <p:nvCxnSpPr>
              <p:cNvPr id="2064" name="꺾인 연결선 2063"/>
              <p:cNvCxnSpPr>
                <a:stCxn id="62" idx="0"/>
              </p:cNvCxnSpPr>
              <p:nvPr/>
            </p:nvCxnSpPr>
            <p:spPr>
              <a:xfrm rot="5400000" flipH="1" flipV="1">
                <a:off x="5754435" y="1930736"/>
                <a:ext cx="412943" cy="529153"/>
              </a:xfrm>
              <a:prstGeom prst="bentConnector2">
                <a:avLst/>
              </a:prstGeom>
              <a:ln w="9525"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직사각형 1"/>
              <p:cNvSpPr/>
              <p:nvPr/>
            </p:nvSpPr>
            <p:spPr>
              <a:xfrm>
                <a:off x="6239980" y="803295"/>
                <a:ext cx="1913737" cy="1914014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" name="그룹 13"/>
          <p:cNvGrpSpPr/>
          <p:nvPr/>
        </p:nvGrpSpPr>
        <p:grpSpPr>
          <a:xfrm>
            <a:off x="1848812" y="3821742"/>
            <a:ext cx="7089036" cy="2442968"/>
            <a:chOff x="1155372" y="3738925"/>
            <a:chExt cx="7089036" cy="2442968"/>
          </a:xfrm>
        </p:grpSpPr>
        <p:pic>
          <p:nvPicPr>
            <p:cNvPr id="2055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3683" y="4170973"/>
              <a:ext cx="1990725" cy="2000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모서리가 둥근 직사각형 40"/>
            <p:cNvSpPr/>
            <p:nvPr/>
          </p:nvSpPr>
          <p:spPr>
            <a:xfrm>
              <a:off x="1155372" y="4000535"/>
              <a:ext cx="3816424" cy="1411784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b="1" dirty="0"/>
                <a:t>div {</a:t>
              </a:r>
            </a:p>
            <a:p>
              <a:pPr defTabSz="180000"/>
              <a:r>
                <a:rPr lang="en-US" altLang="ko-KR" sz="1200" dirty="0"/>
                <a:t>	background-color :  </a:t>
              </a:r>
              <a:r>
                <a:rPr lang="en-US" altLang="ko-KR" sz="1200" dirty="0" err="1"/>
                <a:t>skyblue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dirty="0"/>
                <a:t>	background-size : 100px </a:t>
              </a:r>
              <a:r>
                <a:rPr lang="en-US" altLang="ko-KR" sz="1200" dirty="0" err="1"/>
                <a:t>100px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dirty="0"/>
                <a:t>	background-image : </a:t>
              </a:r>
              <a:r>
                <a:rPr lang="en-US" altLang="ko-KR" sz="1200" dirty="0" err="1"/>
                <a:t>url</a:t>
              </a:r>
              <a:r>
                <a:rPr lang="en-US" altLang="ko-KR" sz="1200" dirty="0"/>
                <a:t>("media/spongebob.png");</a:t>
              </a:r>
            </a:p>
            <a:p>
              <a:pPr defTabSz="180000"/>
              <a:r>
                <a:rPr lang="en-US" altLang="ko-KR" sz="1200" dirty="0"/>
                <a:t>	background-repeat : </a:t>
              </a:r>
              <a:r>
                <a:rPr lang="en-US" altLang="ko-KR" sz="1200" b="1" dirty="0"/>
                <a:t>repeat-y;</a:t>
              </a:r>
            </a:p>
            <a:p>
              <a:pPr defTabSz="180000"/>
              <a:r>
                <a:rPr lang="en-US" altLang="ko-KR" sz="1200" dirty="0"/>
                <a:t>	background-position : </a:t>
              </a:r>
              <a:r>
                <a:rPr lang="en-US" altLang="ko-KR" sz="1200" b="1" dirty="0"/>
                <a:t>center center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b="1" dirty="0"/>
                <a:t>}</a:t>
              </a:r>
              <a:endParaRPr lang="ko-KR" altLang="en-US" sz="1200" b="1" dirty="0"/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1155372" y="5706834"/>
              <a:ext cx="3816424" cy="475059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r>
                <a:rPr lang="en-US" altLang="ko-KR" sz="1200" b="1" dirty="0"/>
                <a:t>&lt;div&gt;</a:t>
              </a:r>
              <a:r>
                <a:rPr lang="en-US" altLang="ko-KR" sz="1200" dirty="0"/>
                <a:t>SpongeBob is an over-optimistic</a:t>
              </a:r>
            </a:p>
            <a:p>
              <a:r>
                <a:rPr lang="en-US" altLang="ko-KR" sz="1200" dirty="0"/>
                <a:t> sponge that annoys other characters. </a:t>
              </a:r>
              <a:r>
                <a:rPr lang="en-US" altLang="ko-KR" sz="1200" b="1" dirty="0"/>
                <a:t>&lt;/div&gt;</a:t>
              </a:r>
              <a:endParaRPr lang="ko-KR" altLang="en-US" sz="1200" b="1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994732" y="3738925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>
                  <a:solidFill>
                    <a:srgbClr val="C00000"/>
                  </a:solidFill>
                </a:rPr>
                <a:t>스타일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52576" y="5445224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>
                  <a:solidFill>
                    <a:srgbClr val="C00000"/>
                  </a:solidFill>
                </a:rPr>
                <a:t>코드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284948" y="4213757"/>
              <a:ext cx="1913737" cy="1914014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제목 1"/>
          <p:cNvSpPr txBox="1">
            <a:spLocks/>
          </p:cNvSpPr>
          <p:nvPr/>
        </p:nvSpPr>
        <p:spPr>
          <a:xfrm>
            <a:off x="612648" y="228600"/>
            <a:ext cx="8153400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배경 만들기 연습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63378" y="1069507"/>
            <a:ext cx="153236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100x100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크기로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&lt;div&gt;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박스의 왼쪽 중간에 배경 이미지 넣기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63378" y="4092021"/>
            <a:ext cx="153236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&lt;div&gt;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박스의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center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위치에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y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축을 따라 배경 이미지 반복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1803089" y="3659973"/>
            <a:ext cx="716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5352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80463" y="610857"/>
            <a:ext cx="7773338" cy="748495"/>
          </a:xfrm>
        </p:spPr>
        <p:txBody>
          <a:bodyPr/>
          <a:lstStyle/>
          <a:p>
            <a:r>
              <a:rPr lang="en-US" altLang="ko-KR" dirty="0"/>
              <a:t>background </a:t>
            </a:r>
            <a:r>
              <a:rPr lang="ko-KR" altLang="en-US" dirty="0"/>
              <a:t>단축 </a:t>
            </a:r>
            <a:r>
              <a:rPr lang="ko-KR" altLang="en-US" dirty="0" err="1"/>
              <a:t>프로퍼티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850239" y="1466201"/>
            <a:ext cx="7773339" cy="1170712"/>
          </a:xfrm>
        </p:spPr>
        <p:txBody>
          <a:bodyPr>
            <a:normAutofit/>
          </a:bodyPr>
          <a:lstStyle/>
          <a:p>
            <a:r>
              <a:rPr lang="en-US" altLang="ko-KR" dirty="0"/>
              <a:t>Background</a:t>
            </a:r>
            <a:r>
              <a:rPr lang="ko-KR" altLang="en-US" dirty="0"/>
              <a:t> </a:t>
            </a:r>
            <a:r>
              <a:rPr lang="ko-KR" altLang="en-US" dirty="0" err="1"/>
              <a:t>단축형</a:t>
            </a:r>
            <a:endParaRPr lang="en-US" altLang="ko-KR" dirty="0"/>
          </a:p>
          <a:p>
            <a:pPr lvl="1"/>
            <a:r>
              <a:rPr lang="ko-KR" altLang="en-US" dirty="0"/>
              <a:t>배경을 꾸미는 여러 값을 한 번에 지정하는 단축 </a:t>
            </a:r>
            <a:r>
              <a:rPr lang="ko-KR" altLang="en-US" dirty="0" err="1"/>
              <a:t>프로퍼티</a:t>
            </a:r>
            <a:endParaRPr lang="en-US" altLang="ko-KR" dirty="0"/>
          </a:p>
          <a:p>
            <a:pPr lvl="1"/>
            <a:r>
              <a:rPr lang="en-US" altLang="ko-KR" dirty="0"/>
              <a:t>Color -&gt; image -&gt; repeat -&gt; attachment -&gt; position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75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87624" y="2636912"/>
            <a:ext cx="7435955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div {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background 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skyblue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url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("media/spongebob.png") center center/100px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100px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repeat-y;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87623" y="3638347"/>
            <a:ext cx="7435955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div {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background 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skyblue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	/*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배경색을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skyblue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로 설정 *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87623" y="4653136"/>
            <a:ext cx="7435955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div {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	</a:t>
            </a:r>
            <a:r>
              <a:rPr lang="en-US" altLang="ko-KR" sz="1400" dirty="0"/>
              <a:t>background : </a:t>
            </a:r>
            <a:r>
              <a:rPr lang="en-US" altLang="ko-KR" sz="1400" dirty="0" err="1"/>
              <a:t>url</a:t>
            </a:r>
            <a:r>
              <a:rPr lang="en-US" altLang="ko-KR" sz="1400" dirty="0"/>
              <a:t>("media/spongebob.png"); /* </a:t>
            </a:r>
            <a:r>
              <a:rPr lang="ko-KR" altLang="en-US" sz="1400" dirty="0"/>
              <a:t>배경 이미지 지정 *</a:t>
            </a:r>
            <a:r>
              <a:rPr lang="en-US" altLang="ko-KR" sz="1400" dirty="0"/>
              <a:t>/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637131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685332" y="319625"/>
            <a:ext cx="7773338" cy="1089951"/>
          </a:xfrm>
        </p:spPr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4–18 &lt;div&gt; </a:t>
            </a:r>
            <a:r>
              <a:rPr lang="ko-KR" altLang="en-US" dirty="0"/>
              <a:t>박스에 배경 꾸미기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76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83568" y="1484784"/>
            <a:ext cx="4608512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&lt;html&gt;&lt;head&gt;&lt;title&gt;</a:t>
            </a:r>
            <a:r>
              <a:rPr lang="ko-KR" altLang="en-US" sz="1200" dirty="0"/>
              <a:t>배경 꾸미기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div {</a:t>
            </a:r>
          </a:p>
          <a:p>
            <a:pPr defTabSz="180000"/>
            <a:r>
              <a:rPr lang="en-US" altLang="ko-KR" sz="1200" dirty="0"/>
              <a:t>	background-color : </a:t>
            </a:r>
            <a:r>
              <a:rPr lang="en-US" altLang="ko-KR" sz="1200" dirty="0" err="1"/>
              <a:t>skyblue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background-size : 100px </a:t>
            </a:r>
            <a:r>
              <a:rPr lang="en-US" altLang="ko-KR" sz="1200" dirty="0" err="1"/>
              <a:t>100px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background-image : </a:t>
            </a:r>
            <a:r>
              <a:rPr lang="en-US" altLang="ko-KR" sz="1200" dirty="0" err="1"/>
              <a:t>url</a:t>
            </a:r>
            <a:r>
              <a:rPr lang="en-US" altLang="ko-KR" sz="1200" dirty="0"/>
              <a:t>("media/spongebob.png");</a:t>
            </a:r>
          </a:p>
          <a:p>
            <a:pPr defTabSz="180000"/>
            <a:r>
              <a:rPr lang="en-US" altLang="ko-KR" sz="1200" dirty="0"/>
              <a:t>	background-repeat : repeat-y;</a:t>
            </a:r>
          </a:p>
          <a:p>
            <a:pPr defTabSz="180000"/>
            <a:r>
              <a:rPr lang="en-US" altLang="ko-KR" sz="1200" dirty="0"/>
              <a:t>	background-position : center </a:t>
            </a:r>
            <a:r>
              <a:rPr lang="en-US" altLang="ko-KR" sz="1200" dirty="0" err="1"/>
              <a:t>center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div {</a:t>
            </a:r>
          </a:p>
          <a:p>
            <a:pPr defTabSz="180000"/>
            <a:r>
              <a:rPr lang="en-US" altLang="ko-KR" sz="1200" dirty="0"/>
              <a:t>	width : 200px;</a:t>
            </a:r>
          </a:p>
          <a:p>
            <a:pPr defTabSz="180000"/>
            <a:r>
              <a:rPr lang="en-US" altLang="ko-KR" sz="1200" dirty="0"/>
              <a:t>	height : 200px; </a:t>
            </a:r>
          </a:p>
          <a:p>
            <a:pPr defTabSz="180000"/>
            <a:r>
              <a:rPr lang="en-US" altLang="ko-KR" sz="1200" dirty="0"/>
              <a:t>	color : </a:t>
            </a:r>
            <a:r>
              <a:rPr lang="en-US" altLang="ko-KR" sz="1200" dirty="0" err="1"/>
              <a:t>blueviolet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font-size : 16px;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&lt;h3&gt;div </a:t>
            </a:r>
            <a:r>
              <a:rPr lang="ko-KR" altLang="en-US" sz="1200" dirty="0"/>
              <a:t>박스에 배경 꾸미기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&lt;div&gt;SpongeBob is an over-optimistic</a:t>
            </a:r>
          </a:p>
          <a:p>
            <a:pPr defTabSz="180000"/>
            <a:r>
              <a:rPr lang="en-US" altLang="ko-KR" sz="1200" dirty="0"/>
              <a:t> sponge that annoys other characters. 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1844824"/>
            <a:ext cx="2542977" cy="35219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24128" y="5517232"/>
            <a:ext cx="1817345" cy="442674"/>
          </a:xfrm>
          <a:prstGeom prst="wedgeRoundRectCallout">
            <a:avLst>
              <a:gd name="adj1" fmla="val 8640"/>
              <a:gd name="adj2" fmla="val -14168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&lt;div&gt;</a:t>
            </a:r>
            <a:r>
              <a:rPr lang="ko-KR" altLang="en-US" sz="1000" dirty="0"/>
              <a:t>크기는 </a:t>
            </a:r>
            <a:r>
              <a:rPr lang="en-US" altLang="ko-KR" sz="1000" dirty="0"/>
              <a:t>200x200</a:t>
            </a:r>
            <a:r>
              <a:rPr lang="ko-KR" altLang="en-US" sz="1000" dirty="0"/>
              <a:t>이며</a:t>
            </a:r>
            <a:endParaRPr lang="en-US" altLang="ko-KR" sz="1000" dirty="0"/>
          </a:p>
          <a:p>
            <a:r>
              <a:rPr lang="ko-KR" altLang="en-US" sz="1000" dirty="0"/>
              <a:t>배경이미지 크기는 </a:t>
            </a:r>
            <a:r>
              <a:rPr lang="en-US" altLang="ko-KR" sz="1000" dirty="0"/>
              <a:t>100x100</a:t>
            </a:r>
            <a:endParaRPr lang="ko-KR" altLang="en-US" sz="10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9BC3160-D6C8-CA46-8552-9F4BCADD23B1}"/>
              </a:ext>
            </a:extLst>
          </p:cNvPr>
          <p:cNvSpPr/>
          <p:nvPr/>
        </p:nvSpPr>
        <p:spPr>
          <a:xfrm>
            <a:off x="107504" y="6352295"/>
            <a:ext cx="181304" cy="18019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3515750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0251" y="110763"/>
            <a:ext cx="7773338" cy="747542"/>
          </a:xfrm>
        </p:spPr>
        <p:txBody>
          <a:bodyPr>
            <a:normAutofit/>
          </a:bodyPr>
          <a:lstStyle/>
          <a:p>
            <a:r>
              <a:rPr lang="ko-KR" altLang="en-US" dirty="0"/>
              <a:t>텍스트 그림자</a:t>
            </a:r>
            <a:r>
              <a:rPr lang="en-US" altLang="ko-KR" dirty="0"/>
              <a:t>, text-shadow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3732" y="802825"/>
            <a:ext cx="7886700" cy="4351338"/>
          </a:xfrm>
        </p:spPr>
        <p:txBody>
          <a:bodyPr/>
          <a:lstStyle/>
          <a:p>
            <a:pPr lvl="1"/>
            <a:r>
              <a:rPr lang="en-US" altLang="ko-KR" dirty="0"/>
              <a:t>text-shadow </a:t>
            </a:r>
            <a:r>
              <a:rPr lang="ko-KR" altLang="en-US" dirty="0" err="1"/>
              <a:t>프로퍼티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77</a:t>
            </a:fld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620729" y="3039504"/>
            <a:ext cx="6451899" cy="1552852"/>
            <a:chOff x="1043608" y="2390964"/>
            <a:chExt cx="6451899" cy="1552852"/>
          </a:xfrm>
        </p:grpSpPr>
        <p:grpSp>
          <p:nvGrpSpPr>
            <p:cNvPr id="9" name="그룹 8"/>
            <p:cNvGrpSpPr/>
            <p:nvPr/>
          </p:nvGrpSpPr>
          <p:grpSpPr>
            <a:xfrm>
              <a:off x="4114373" y="2558824"/>
              <a:ext cx="3381134" cy="1384992"/>
              <a:chOff x="4619601" y="1744590"/>
              <a:chExt cx="3381134" cy="138499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5679327" y="1947837"/>
                <a:ext cx="22637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rgbClr val="FF00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Drop Shadow</a:t>
                </a:r>
                <a:endParaRPr lang="ko-KR" altLang="en-US" sz="2400" dirty="0">
                  <a:solidFill>
                    <a:srgbClr val="FF0000"/>
                  </a:solidFill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5607737" y="1853794"/>
                <a:ext cx="22637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Drop Shadow</a:t>
                </a:r>
                <a:endParaRPr lang="ko-KR" altLang="en-US" sz="2400" dirty="0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cxnSp>
            <p:nvCxnSpPr>
              <p:cNvPr id="20" name="직선 연결선 19"/>
              <p:cNvCxnSpPr/>
              <p:nvPr/>
            </p:nvCxnSpPr>
            <p:spPr>
              <a:xfrm>
                <a:off x="5718387" y="1818249"/>
                <a:ext cx="0" cy="8496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5804054" y="1851537"/>
                <a:ext cx="0" cy="8496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직사각형 24"/>
              <p:cNvSpPr/>
              <p:nvPr/>
            </p:nvSpPr>
            <p:spPr>
              <a:xfrm>
                <a:off x="5366477" y="2667917"/>
                <a:ext cx="8739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h-shadow</a:t>
                </a:r>
              </a:p>
              <a:p>
                <a:r>
                  <a:rPr lang="en-US" altLang="ko-KR" sz="1200" dirty="0"/>
                  <a:t>   (3px)</a:t>
                </a:r>
                <a:endParaRPr lang="ko-KR" altLang="en-US" sz="1200" dirty="0"/>
              </a:p>
            </p:txBody>
          </p:sp>
          <p:cxnSp>
            <p:nvCxnSpPr>
              <p:cNvPr id="27" name="직선 화살표 연결선 26"/>
              <p:cNvCxnSpPr/>
              <p:nvPr/>
            </p:nvCxnSpPr>
            <p:spPr>
              <a:xfrm>
                <a:off x="5469415" y="2591140"/>
                <a:ext cx="24897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/>
              <p:nvPr/>
            </p:nvCxnSpPr>
            <p:spPr>
              <a:xfrm flipH="1">
                <a:off x="5803455" y="2591140"/>
                <a:ext cx="24724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 flipH="1">
                <a:off x="5397407" y="2076159"/>
                <a:ext cx="5812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 flipH="1">
                <a:off x="5325399" y="1973238"/>
                <a:ext cx="5812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화살표 연결선 37"/>
              <p:cNvCxnSpPr/>
              <p:nvPr/>
            </p:nvCxnSpPr>
            <p:spPr>
              <a:xfrm>
                <a:off x="5475230" y="1744590"/>
                <a:ext cx="0" cy="220181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/>
              <p:cNvCxnSpPr/>
              <p:nvPr/>
            </p:nvCxnSpPr>
            <p:spPr>
              <a:xfrm flipV="1">
                <a:off x="5475230" y="2070647"/>
                <a:ext cx="0" cy="217545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직사각형 43"/>
              <p:cNvSpPr/>
              <p:nvPr/>
            </p:nvSpPr>
            <p:spPr>
              <a:xfrm>
                <a:off x="4619601" y="1875829"/>
                <a:ext cx="8595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v-shadow</a:t>
                </a:r>
              </a:p>
              <a:p>
                <a:r>
                  <a:rPr lang="en-US" altLang="ko-KR" sz="1200" dirty="0"/>
                  <a:t>   (3px)</a:t>
                </a:r>
                <a:endParaRPr lang="ko-KR" altLang="en-US" sz="1200" dirty="0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7143128" y="2529417"/>
                <a:ext cx="85760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color: red</a:t>
                </a:r>
                <a:endParaRPr lang="ko-KR" altLang="en-US" sz="1200" dirty="0"/>
              </a:p>
            </p:txBody>
          </p:sp>
          <p:cxnSp>
            <p:nvCxnSpPr>
              <p:cNvPr id="48" name="직선 화살표 연결선 47"/>
              <p:cNvCxnSpPr>
                <a:stCxn id="46" idx="0"/>
              </p:cNvCxnSpPr>
              <p:nvPr/>
            </p:nvCxnSpPr>
            <p:spPr>
              <a:xfrm flipH="1" flipV="1">
                <a:off x="7571931" y="2276371"/>
                <a:ext cx="1" cy="253046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모서리가 둥근 직사각형 33"/>
            <p:cNvSpPr/>
            <p:nvPr/>
          </p:nvSpPr>
          <p:spPr>
            <a:xfrm>
              <a:off x="1043608" y="2652574"/>
              <a:ext cx="2830478" cy="658832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dirty="0" err="1"/>
                <a:t>div.red</a:t>
              </a:r>
              <a:r>
                <a:rPr lang="en-US" altLang="ko-KR" sz="1200" dirty="0"/>
                <a:t> {</a:t>
              </a:r>
            </a:p>
            <a:p>
              <a:pPr defTabSz="180000"/>
              <a:r>
                <a:rPr lang="en-US" altLang="ko-KR" sz="1200" b="1" dirty="0"/>
                <a:t>	text-shadow : 3px </a:t>
              </a:r>
              <a:r>
                <a:rPr lang="en-US" altLang="ko-KR" sz="1200" b="1" dirty="0" err="1"/>
                <a:t>3px</a:t>
              </a:r>
              <a:r>
                <a:rPr lang="en-US" altLang="ko-KR" sz="1200" b="1" dirty="0"/>
                <a:t> red;</a:t>
              </a:r>
            </a:p>
            <a:p>
              <a:pPr defTabSz="180000"/>
              <a:r>
                <a:rPr lang="en-US" altLang="ko-KR" sz="1200" dirty="0"/>
                <a:t>}</a:t>
              </a:r>
              <a:endParaRPr lang="ko-KR" altLang="en-US" sz="1200" dirty="0"/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1043608" y="3568740"/>
              <a:ext cx="2825228" cy="285036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r>
                <a:rPr lang="en-US" altLang="ko-KR" sz="1200" dirty="0"/>
                <a:t>&lt;div class="red"&gt;</a:t>
              </a:r>
              <a:r>
                <a:rPr lang="en-US" altLang="ko-KR" sz="1200" b="1" dirty="0"/>
                <a:t>Drop Shadow</a:t>
              </a:r>
              <a:r>
                <a:rPr lang="en-US" altLang="ko-KR" sz="1200" dirty="0"/>
                <a:t>&lt;/div&gt;</a:t>
              </a:r>
              <a:endParaRPr lang="ko-KR" altLang="en-US" sz="12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956996" y="2390964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>
                  <a:solidFill>
                    <a:srgbClr val="C00000"/>
                  </a:solidFill>
                </a:rPr>
                <a:t>스타일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014840" y="3307130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>
                  <a:solidFill>
                    <a:srgbClr val="C00000"/>
                  </a:solidFill>
                </a:rPr>
                <a:t>코드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504577" y="4964446"/>
            <a:ext cx="6502677" cy="1606825"/>
            <a:chOff x="1082427" y="4607340"/>
            <a:chExt cx="6502677" cy="1606825"/>
          </a:xfrm>
        </p:grpSpPr>
        <p:grpSp>
          <p:nvGrpSpPr>
            <p:cNvPr id="10" name="그룹 9"/>
            <p:cNvGrpSpPr/>
            <p:nvPr/>
          </p:nvGrpSpPr>
          <p:grpSpPr>
            <a:xfrm>
              <a:off x="3994764" y="4829173"/>
              <a:ext cx="3590340" cy="1384992"/>
              <a:chOff x="4499992" y="4014939"/>
              <a:chExt cx="3590340" cy="1384992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5559718" y="4218186"/>
                <a:ext cx="2263761" cy="461665"/>
              </a:xfrm>
              <a:prstGeom prst="rect">
                <a:avLst/>
              </a:prstGeom>
              <a:noFill/>
              <a:effectLst>
                <a:glow rad="101600">
                  <a:srgbClr val="FF5B5B"/>
                </a:glo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rgbClr val="FF5B5B"/>
                    </a:solidFill>
                    <a:effectLst>
                      <a:glow rad="114300">
                        <a:srgbClr val="FF5B5B"/>
                      </a:glow>
                    </a:effectLst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Drop Shadow</a:t>
                </a:r>
                <a:endParaRPr lang="ko-KR" altLang="en-US" sz="2400" dirty="0">
                  <a:solidFill>
                    <a:srgbClr val="FF5B5B"/>
                  </a:solidFill>
                  <a:effectLst>
                    <a:glow rad="114300">
                      <a:srgbClr val="FF5B5B"/>
                    </a:glow>
                  </a:effectLst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5488128" y="4124143"/>
                <a:ext cx="22637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Drop Shadow</a:t>
                </a:r>
                <a:endParaRPr lang="ko-KR" altLang="en-US" sz="2400" dirty="0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cxnSp>
            <p:nvCxnSpPr>
              <p:cNvPr id="53" name="직선 연결선 52"/>
              <p:cNvCxnSpPr/>
              <p:nvPr/>
            </p:nvCxnSpPr>
            <p:spPr>
              <a:xfrm>
                <a:off x="5598778" y="4088598"/>
                <a:ext cx="0" cy="8496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>
              <a:xfrm>
                <a:off x="5684445" y="4121886"/>
                <a:ext cx="0" cy="8496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직사각형 54"/>
              <p:cNvSpPr/>
              <p:nvPr/>
            </p:nvSpPr>
            <p:spPr>
              <a:xfrm>
                <a:off x="5246868" y="4938266"/>
                <a:ext cx="8739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h-shadow</a:t>
                </a:r>
              </a:p>
              <a:p>
                <a:r>
                  <a:rPr lang="en-US" altLang="ko-KR" sz="1200" dirty="0"/>
                  <a:t>   (3px)</a:t>
                </a:r>
                <a:endParaRPr lang="ko-KR" altLang="en-US" sz="1200" dirty="0"/>
              </a:p>
            </p:txBody>
          </p:sp>
          <p:cxnSp>
            <p:nvCxnSpPr>
              <p:cNvPr id="56" name="직선 화살표 연결선 55"/>
              <p:cNvCxnSpPr/>
              <p:nvPr/>
            </p:nvCxnSpPr>
            <p:spPr>
              <a:xfrm>
                <a:off x="5349806" y="4861489"/>
                <a:ext cx="24897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/>
              <p:cNvCxnSpPr/>
              <p:nvPr/>
            </p:nvCxnSpPr>
            <p:spPr>
              <a:xfrm flipH="1">
                <a:off x="5683846" y="4861489"/>
                <a:ext cx="24724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>
              <a:xfrm flipH="1">
                <a:off x="5277798" y="4346508"/>
                <a:ext cx="5812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/>
              <p:cNvCxnSpPr/>
              <p:nvPr/>
            </p:nvCxnSpPr>
            <p:spPr>
              <a:xfrm flipH="1">
                <a:off x="5205790" y="4243587"/>
                <a:ext cx="5812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/>
              <p:cNvCxnSpPr/>
              <p:nvPr/>
            </p:nvCxnSpPr>
            <p:spPr>
              <a:xfrm>
                <a:off x="5355621" y="4014939"/>
                <a:ext cx="0" cy="220181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/>
              <p:cNvCxnSpPr/>
              <p:nvPr/>
            </p:nvCxnSpPr>
            <p:spPr>
              <a:xfrm flipV="1">
                <a:off x="5355621" y="4340996"/>
                <a:ext cx="0" cy="217545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직사각형 61"/>
              <p:cNvSpPr/>
              <p:nvPr/>
            </p:nvSpPr>
            <p:spPr>
              <a:xfrm>
                <a:off x="4499992" y="4146178"/>
                <a:ext cx="8595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v-shadow</a:t>
                </a:r>
              </a:p>
              <a:p>
                <a:r>
                  <a:rPr lang="en-US" altLang="ko-KR" sz="1200" dirty="0"/>
                  <a:t>   (3px)</a:t>
                </a:r>
                <a:endParaRPr lang="ko-KR" altLang="en-US" sz="1200" dirty="0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7234585" y="4828356"/>
                <a:ext cx="85574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color(red)</a:t>
                </a:r>
                <a:endParaRPr lang="ko-KR" altLang="en-US" sz="1200" dirty="0"/>
              </a:p>
            </p:txBody>
          </p:sp>
          <p:cxnSp>
            <p:nvCxnSpPr>
              <p:cNvPr id="64" name="직선 화살표 연결선 63"/>
              <p:cNvCxnSpPr>
                <a:stCxn id="63" idx="0"/>
              </p:cNvCxnSpPr>
              <p:nvPr/>
            </p:nvCxnSpPr>
            <p:spPr>
              <a:xfrm flipH="1" flipV="1">
                <a:off x="7593810" y="4573374"/>
                <a:ext cx="68649" cy="254982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직사각형 64"/>
              <p:cNvSpPr/>
              <p:nvPr/>
            </p:nvSpPr>
            <p:spPr>
              <a:xfrm>
                <a:off x="6386861" y="4854188"/>
                <a:ext cx="9356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blur-radius</a:t>
                </a:r>
              </a:p>
              <a:p>
                <a:r>
                  <a:rPr lang="en-US" altLang="ko-KR" sz="1200" dirty="0"/>
                  <a:t>(5px)</a:t>
                </a:r>
                <a:endParaRPr lang="ko-KR" altLang="en-US" sz="1200" dirty="0"/>
              </a:p>
            </p:txBody>
          </p:sp>
          <p:cxnSp>
            <p:nvCxnSpPr>
              <p:cNvPr id="69" name="직선 화살표 연결선 68"/>
              <p:cNvCxnSpPr>
                <a:stCxn id="65" idx="0"/>
              </p:cNvCxnSpPr>
              <p:nvPr/>
            </p:nvCxnSpPr>
            <p:spPr>
              <a:xfrm flipV="1">
                <a:off x="6854682" y="4607843"/>
                <a:ext cx="0" cy="246345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모서리가 둥근 직사각형 39"/>
            <p:cNvSpPr/>
            <p:nvPr/>
          </p:nvSpPr>
          <p:spPr>
            <a:xfrm>
              <a:off x="1082427" y="4868950"/>
              <a:ext cx="2908436" cy="658832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dirty="0" err="1"/>
                <a:t>div.blur</a:t>
              </a:r>
              <a:r>
                <a:rPr lang="en-US" altLang="ko-KR" sz="1200" dirty="0"/>
                <a:t> {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b="1" dirty="0"/>
                <a:t>text-shadow : 3px </a:t>
              </a:r>
              <a:r>
                <a:rPr lang="en-US" altLang="ko-KR" sz="1200" b="1" dirty="0" err="1"/>
                <a:t>3px</a:t>
              </a:r>
              <a:r>
                <a:rPr lang="en-US" altLang="ko-KR" sz="1200" b="1" dirty="0"/>
                <a:t> 5px red;</a:t>
              </a:r>
            </a:p>
            <a:p>
              <a:pPr defTabSz="180000"/>
              <a:r>
                <a:rPr lang="en-US" altLang="ko-KR" sz="1200" dirty="0"/>
                <a:t>}</a:t>
              </a:r>
              <a:endParaRPr lang="ko-KR" altLang="en-US" sz="1200" dirty="0"/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1082427" y="5872996"/>
              <a:ext cx="2912337" cy="285036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r>
                <a:rPr lang="en-US" altLang="ko-KR" sz="1200" dirty="0"/>
                <a:t>&lt;div class="blur"&gt;</a:t>
              </a:r>
              <a:r>
                <a:rPr lang="en-US" altLang="ko-KR" sz="1200" b="1" dirty="0"/>
                <a:t>Drop Shadow</a:t>
              </a:r>
              <a:r>
                <a:rPr lang="en-US" altLang="ko-KR" sz="1200" dirty="0"/>
                <a:t>&lt;/div&gt;</a:t>
              </a:r>
              <a:endParaRPr lang="ko-KR" altLang="en-US" sz="12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997722" y="4607340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>
                  <a:solidFill>
                    <a:srgbClr val="C00000"/>
                  </a:solidFill>
                </a:rPr>
                <a:t>스타일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055566" y="5611386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>
                  <a:solidFill>
                    <a:srgbClr val="C00000"/>
                  </a:solidFill>
                </a:rPr>
                <a:t>코드</a:t>
              </a:r>
            </a:p>
          </p:txBody>
        </p:sp>
      </p:grpSp>
      <p:cxnSp>
        <p:nvCxnSpPr>
          <p:cNvPr id="13" name="직선 연결선 12"/>
          <p:cNvCxnSpPr/>
          <p:nvPr/>
        </p:nvCxnSpPr>
        <p:spPr>
          <a:xfrm>
            <a:off x="1435309" y="4878853"/>
            <a:ext cx="7025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350" y="1249670"/>
            <a:ext cx="7164288" cy="145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265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358429"/>
            <a:ext cx="7773338" cy="1089951"/>
          </a:xfrm>
        </p:spPr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4–19 text-shadow</a:t>
            </a:r>
            <a:r>
              <a:rPr lang="ko-KR" altLang="en-US" dirty="0"/>
              <a:t>로 텍스트 그림자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78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12648" y="1482813"/>
            <a:ext cx="3383288" cy="51706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&lt;html&gt;&lt;head&gt;&lt;title&gt;</a:t>
            </a:r>
            <a:r>
              <a:rPr lang="ko-KR" altLang="en-US" sz="1000" dirty="0"/>
              <a:t>텍스트 그림자</a:t>
            </a:r>
            <a:r>
              <a:rPr lang="en-US" altLang="ko-KR" sz="1000" dirty="0"/>
              <a:t>&lt;/title&gt;</a:t>
            </a:r>
          </a:p>
          <a:p>
            <a:pPr defTabSz="180000"/>
            <a:r>
              <a:rPr lang="en-US" altLang="ko-KR" sz="1000" dirty="0"/>
              <a:t>&lt;style&gt;</a:t>
            </a:r>
          </a:p>
          <a:p>
            <a:pPr defTabSz="180000"/>
            <a:r>
              <a:rPr lang="en-US" altLang="ko-KR" sz="1000" b="1" dirty="0"/>
              <a:t>div { </a:t>
            </a:r>
          </a:p>
          <a:p>
            <a:pPr defTabSz="180000"/>
            <a:r>
              <a:rPr lang="en-US" altLang="ko-KR" sz="1000" dirty="0"/>
              <a:t>	font : normal 24px </a:t>
            </a:r>
            <a:r>
              <a:rPr lang="en-US" altLang="ko-KR" sz="1000" dirty="0" err="1"/>
              <a:t>verdata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>
                <a:solidFill>
                  <a:srgbClr val="C00000"/>
                </a:solidFill>
              </a:rPr>
              <a:t>/</a:t>
            </a:r>
            <a:r>
              <a:rPr lang="ko-KR" altLang="en-US" sz="1000" dirty="0">
                <a:solidFill>
                  <a:srgbClr val="C00000"/>
                </a:solidFill>
              </a:rPr>
              <a:t>* </a:t>
            </a:r>
            <a:r>
              <a:rPr lang="en-US" altLang="ko-KR" sz="1000" dirty="0">
                <a:solidFill>
                  <a:srgbClr val="C00000"/>
                </a:solidFill>
              </a:rPr>
              <a:t>text-shadow: h-s, v-s, b-r, color */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dropText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/>
              <a:t>	text-shadow : 3px </a:t>
            </a:r>
            <a:r>
              <a:rPr lang="en-US" altLang="ko-KR" sz="1000" dirty="0" err="1"/>
              <a:t>3px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redText</a:t>
            </a:r>
            <a:r>
              <a:rPr lang="en-US" altLang="ko-KR" sz="1000" dirty="0"/>
              <a:t> { </a:t>
            </a:r>
          </a:p>
          <a:p>
            <a:pPr defTabSz="180000"/>
            <a:r>
              <a:rPr lang="en-US" altLang="ko-KR" sz="1000" dirty="0"/>
              <a:t>	text-shadow : 3px </a:t>
            </a:r>
            <a:r>
              <a:rPr lang="en-US" altLang="ko-KR" sz="1000" dirty="0" err="1"/>
              <a:t>3px</a:t>
            </a:r>
            <a:r>
              <a:rPr lang="en-US" altLang="ko-KR" sz="1000" dirty="0"/>
              <a:t> red;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blurText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/>
              <a:t>	text-shadow : 3px </a:t>
            </a:r>
            <a:r>
              <a:rPr lang="en-US" altLang="ko-KR" sz="1000" dirty="0" err="1"/>
              <a:t>3px</a:t>
            </a:r>
            <a:r>
              <a:rPr lang="en-US" altLang="ko-KR" sz="1000" dirty="0"/>
              <a:t> 5px </a:t>
            </a:r>
            <a:r>
              <a:rPr lang="en-US" altLang="ko-KR" sz="1000" dirty="0" err="1"/>
              <a:t>skyBlue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glowEffect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/>
              <a:t>	text-shadow : 0px </a:t>
            </a:r>
            <a:r>
              <a:rPr lang="en-US" altLang="ko-KR" sz="1000" dirty="0" err="1"/>
              <a:t>0px</a:t>
            </a:r>
            <a:r>
              <a:rPr lang="en-US" altLang="ko-KR" sz="1000" dirty="0"/>
              <a:t> 3px red;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wordArtEffect</a:t>
            </a:r>
            <a:r>
              <a:rPr lang="en-US" altLang="ko-KR" sz="1000" dirty="0"/>
              <a:t> { </a:t>
            </a:r>
          </a:p>
          <a:p>
            <a:pPr defTabSz="180000"/>
            <a:r>
              <a:rPr lang="en-US" altLang="ko-KR" sz="1000" dirty="0"/>
              <a:t>	color : white;</a:t>
            </a:r>
          </a:p>
          <a:p>
            <a:pPr defTabSz="180000"/>
            <a:r>
              <a:rPr lang="en-US" altLang="ko-KR" sz="1000" dirty="0"/>
              <a:t>	text-shadow : 0px </a:t>
            </a:r>
            <a:r>
              <a:rPr lang="en-US" altLang="ko-KR" sz="1000" dirty="0" err="1"/>
              <a:t>0px</a:t>
            </a:r>
            <a:r>
              <a:rPr lang="en-US" altLang="ko-KR" sz="1000" dirty="0"/>
              <a:t> 3px </a:t>
            </a:r>
            <a:r>
              <a:rPr lang="en-US" altLang="ko-KR" sz="1000" dirty="0" err="1"/>
              <a:t>darkBlue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threeDEffect</a:t>
            </a:r>
            <a:r>
              <a:rPr lang="en-US" altLang="ko-KR" sz="1000" dirty="0"/>
              <a:t> { </a:t>
            </a:r>
          </a:p>
          <a:p>
            <a:pPr defTabSz="180000"/>
            <a:r>
              <a:rPr lang="en-US" altLang="ko-KR" sz="1000" dirty="0"/>
              <a:t>	color : white;</a:t>
            </a:r>
          </a:p>
          <a:p>
            <a:pPr defTabSz="180000"/>
            <a:r>
              <a:rPr lang="en-US" altLang="ko-KR" sz="1000" dirty="0"/>
              <a:t>	text-shadow : 2px </a:t>
            </a:r>
            <a:r>
              <a:rPr lang="en-US" altLang="ko-KR" sz="1000" dirty="0" err="1"/>
              <a:t>2px</a:t>
            </a:r>
            <a:r>
              <a:rPr lang="en-US" altLang="ko-KR" sz="1000" dirty="0"/>
              <a:t> 4px black;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multiEffect</a:t>
            </a:r>
            <a:r>
              <a:rPr lang="en-US" altLang="ko-KR" sz="1000" dirty="0"/>
              <a:t> {  </a:t>
            </a:r>
            <a:r>
              <a:rPr lang="en-US" altLang="ko-KR" sz="1000" dirty="0">
                <a:solidFill>
                  <a:srgbClr val="C00000"/>
                </a:solidFill>
              </a:rPr>
              <a:t>/* multiple effect by giving multiple values */</a:t>
            </a:r>
          </a:p>
          <a:p>
            <a:pPr defTabSz="180000"/>
            <a:r>
              <a:rPr lang="en-US" altLang="ko-KR" sz="1000" dirty="0"/>
              <a:t>	color : yellow;</a:t>
            </a:r>
          </a:p>
          <a:p>
            <a:pPr defTabSz="180000"/>
            <a:r>
              <a:rPr lang="en-US" altLang="ko-KR" sz="1000" dirty="0"/>
              <a:t>	text-shadow : 2px </a:t>
            </a:r>
            <a:r>
              <a:rPr lang="en-US" altLang="ko-KR" sz="1000" dirty="0" err="1"/>
              <a:t>2px</a:t>
            </a:r>
            <a:r>
              <a:rPr lang="en-US" altLang="ko-KR" sz="1000" dirty="0"/>
              <a:t> </a:t>
            </a:r>
            <a:r>
              <a:rPr lang="en-US" altLang="ko-KR" sz="1000" dirty="0" err="1"/>
              <a:t>2px</a:t>
            </a:r>
            <a:r>
              <a:rPr lang="en-US" altLang="ko-KR" sz="1000" dirty="0"/>
              <a:t> black, </a:t>
            </a:r>
          </a:p>
          <a:p>
            <a:pPr defTabSz="180000"/>
            <a:r>
              <a:rPr lang="en-US" altLang="ko-KR" sz="1000" dirty="0"/>
              <a:t>					0 0 25px blue, 0 0 5px </a:t>
            </a:r>
            <a:r>
              <a:rPr lang="en-US" altLang="ko-KR" sz="1000" dirty="0" err="1"/>
              <a:t>darkblue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&lt;/style&gt;&lt;/head&gt;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139952" y="1482813"/>
            <a:ext cx="4572000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</a:t>
            </a:r>
            <a:r>
              <a:rPr lang="ko-KR" altLang="en-US" sz="1000" dirty="0"/>
              <a:t>텍스트 그림자 만들기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dropText</a:t>
            </a:r>
            <a:r>
              <a:rPr lang="en-US" altLang="ko-KR" sz="1000" dirty="0"/>
              <a:t>"&gt;Drop Shadow&lt;/div&gt;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redText</a:t>
            </a:r>
            <a:r>
              <a:rPr lang="en-US" altLang="ko-KR" sz="1000" dirty="0"/>
              <a:t>"&gt;Color Shadow&lt;/div&gt;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blurText</a:t>
            </a:r>
            <a:r>
              <a:rPr lang="en-US" altLang="ko-KR" sz="1000" dirty="0"/>
              <a:t>"&gt;Blur Shadow&lt;/div&gt;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glowEffect</a:t>
            </a:r>
            <a:r>
              <a:rPr lang="en-US" altLang="ko-KR" sz="1000" dirty="0"/>
              <a:t>"&gt;Glow Effect&lt;/div&gt;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wordArtEffect</a:t>
            </a:r>
            <a:r>
              <a:rPr lang="en-US" altLang="ko-KR" sz="1000" dirty="0"/>
              <a:t>"&gt;WordArt Effect&lt;/div&gt;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threeDEffect</a:t>
            </a:r>
            <a:r>
              <a:rPr lang="en-US" altLang="ko-KR" sz="1000" dirty="0"/>
              <a:t>"&gt;3D Effect&lt;/div&gt;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multiEffect</a:t>
            </a:r>
            <a:r>
              <a:rPr lang="en-US" altLang="ko-KR" sz="1000" dirty="0"/>
              <a:t>"&gt;Multiple Shadow Effect&lt;/div&gt;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3212976"/>
            <a:ext cx="2477274" cy="344251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4E57E19-FCAB-1A48-877C-E33670E0A216}"/>
              </a:ext>
            </a:extLst>
          </p:cNvPr>
          <p:cNvSpPr/>
          <p:nvPr/>
        </p:nvSpPr>
        <p:spPr>
          <a:xfrm>
            <a:off x="179512" y="6176156"/>
            <a:ext cx="181304" cy="18019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6866381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박스 그림자</a:t>
            </a:r>
            <a:r>
              <a:rPr lang="en-US" altLang="ko-KR" dirty="0"/>
              <a:t>, box-shadow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box-shadow </a:t>
            </a:r>
            <a:r>
              <a:rPr lang="ko-KR" altLang="en-US" dirty="0" err="1"/>
              <a:t>프로퍼티</a:t>
            </a:r>
            <a:endParaRPr lang="en-US" altLang="ko-KR" dirty="0"/>
          </a:p>
          <a:p>
            <a:pPr lvl="1"/>
            <a:r>
              <a:rPr lang="ko-KR" altLang="en-US" dirty="0"/>
              <a:t>박스 전체에 그림자 효과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79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636912"/>
            <a:ext cx="7918630" cy="1076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2DE055-5B5C-BD41-A4BC-D5207BB8C423}"/>
              </a:ext>
            </a:extLst>
          </p:cNvPr>
          <p:cNvSpPr txBox="1"/>
          <p:nvPr/>
        </p:nvSpPr>
        <p:spPr>
          <a:xfrm>
            <a:off x="930221" y="4003323"/>
            <a:ext cx="7630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Blur-radius: </a:t>
            </a:r>
            <a:r>
              <a:rPr lang="ko-KR" altLang="en-US" dirty="0"/>
              <a:t>그림자를 흐릿하게 만듭니다</a:t>
            </a:r>
            <a:r>
              <a:rPr lang="en-US" altLang="ko-KR" dirty="0"/>
              <a:t>. </a:t>
            </a:r>
            <a:r>
              <a:rPr lang="ko-KR" altLang="en-US" dirty="0"/>
              <a:t>값이 클 수록 더욱 흐려집니다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Spred</a:t>
            </a:r>
            <a:r>
              <a:rPr lang="en-US" dirty="0"/>
              <a:t>-radius:  </a:t>
            </a:r>
            <a:r>
              <a:rPr lang="ko-KR" altLang="en-US" dirty="0" err="1"/>
              <a:t>양수면</a:t>
            </a:r>
            <a:r>
              <a:rPr lang="ko-KR" altLang="en-US" dirty="0"/>
              <a:t> 그림자를 확장하고</a:t>
            </a:r>
            <a:r>
              <a:rPr lang="en-US" altLang="ko-KR" dirty="0"/>
              <a:t>, </a:t>
            </a:r>
            <a:r>
              <a:rPr lang="ko-KR" altLang="en-US" dirty="0" err="1"/>
              <a:t>음수면</a:t>
            </a:r>
            <a:r>
              <a:rPr lang="ko-KR" altLang="en-US" dirty="0"/>
              <a:t> 축소합니다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8679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80805" y="1419900"/>
            <a:ext cx="2133002" cy="4018201"/>
          </a:xfrm>
        </p:spPr>
        <p:txBody>
          <a:bodyPr>
            <a:normAutofit/>
          </a:bodyPr>
          <a:lstStyle/>
          <a:p>
            <a:pPr algn="l"/>
            <a:r>
              <a:rPr lang="en-US" altLang="ko-KR" sz="3800" dirty="0"/>
              <a:t>CSS3 </a:t>
            </a:r>
            <a:r>
              <a:rPr lang="ko-KR" altLang="en-US" sz="3800" dirty="0"/>
              <a:t>스타일 시트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275856" y="476671"/>
            <a:ext cx="5387339" cy="5486231"/>
          </a:xfrm>
        </p:spPr>
        <p:txBody>
          <a:bodyPr anchor="ctr"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ko-KR" sz="1800" dirty="0"/>
              <a:t>CSS(Cascading Style Sheet)</a:t>
            </a:r>
          </a:p>
          <a:p>
            <a:pPr lvl="1">
              <a:lnSpc>
                <a:spcPct val="110000"/>
              </a:lnSpc>
            </a:pPr>
            <a:r>
              <a:rPr lang="en-US" altLang="ko-KR" dirty="0"/>
              <a:t>HTML </a:t>
            </a:r>
            <a:r>
              <a:rPr lang="ko-KR" altLang="en-US" dirty="0"/>
              <a:t>문서의 색이나 모양 등 외관을 꾸미는 언어</a:t>
            </a:r>
          </a:p>
          <a:p>
            <a:pPr lvl="1">
              <a:lnSpc>
                <a:spcPct val="110000"/>
              </a:lnSpc>
            </a:pPr>
            <a:r>
              <a:rPr lang="en-US" altLang="ko-KR" dirty="0"/>
              <a:t>CSS</a:t>
            </a:r>
            <a:r>
              <a:rPr lang="ko-KR" altLang="en-US" dirty="0"/>
              <a:t>로 작성된 코드를 스타일 시트</a:t>
            </a:r>
            <a:r>
              <a:rPr lang="en-US" altLang="ko-KR" dirty="0"/>
              <a:t>(style sheet)</a:t>
            </a:r>
            <a:r>
              <a:rPr lang="ko-KR" altLang="en-US" dirty="0" err="1"/>
              <a:t>라고</a:t>
            </a:r>
            <a:r>
              <a:rPr lang="ko-KR" altLang="en-US" dirty="0"/>
              <a:t> 부름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현재 </a:t>
            </a:r>
            <a:r>
              <a:rPr lang="en-US" altLang="ko-KR" dirty="0"/>
              <a:t>CSS3 : CSS level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</a:p>
          <a:p>
            <a:pPr lvl="2">
              <a:lnSpc>
                <a:spcPct val="110000"/>
              </a:lnSpc>
            </a:pPr>
            <a:r>
              <a:rPr lang="en-US" altLang="ko-KR" sz="1800" dirty="0"/>
              <a:t>CSS1 -&gt; CSS2 -&gt; CSS3 -&gt; CSS4(</a:t>
            </a:r>
            <a:r>
              <a:rPr lang="ko-KR" altLang="en-US" sz="1800" dirty="0"/>
              <a:t>현재 표준화 작업 중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CSS3</a:t>
            </a:r>
            <a:r>
              <a:rPr lang="ko-KR" altLang="en-US" dirty="0"/>
              <a:t>의 기능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sz="1800" dirty="0"/>
              <a:t>색상과 배경</a:t>
            </a:r>
          </a:p>
          <a:p>
            <a:pPr lvl="2">
              <a:lnSpc>
                <a:spcPct val="110000"/>
              </a:lnSpc>
            </a:pPr>
            <a:r>
              <a:rPr lang="ko-KR" altLang="en-US" sz="1800" dirty="0"/>
              <a:t>텍스트</a:t>
            </a:r>
          </a:p>
          <a:p>
            <a:pPr lvl="2">
              <a:lnSpc>
                <a:spcPct val="110000"/>
              </a:lnSpc>
            </a:pPr>
            <a:r>
              <a:rPr lang="ko-KR" altLang="en-US" sz="1800" dirty="0"/>
              <a:t>폰트</a:t>
            </a:r>
          </a:p>
          <a:p>
            <a:pPr lvl="2">
              <a:lnSpc>
                <a:spcPct val="110000"/>
              </a:lnSpc>
            </a:pPr>
            <a:r>
              <a:rPr lang="ko-KR" altLang="en-US" sz="1800" dirty="0"/>
              <a:t>박스 모델</a:t>
            </a:r>
            <a:r>
              <a:rPr lang="en-US" altLang="ko-KR" sz="1800" dirty="0"/>
              <a:t>(Box Model)</a:t>
            </a:r>
            <a:endParaRPr lang="ko-KR" altLang="en-US" sz="1800" dirty="0"/>
          </a:p>
          <a:p>
            <a:pPr lvl="2">
              <a:lnSpc>
                <a:spcPct val="110000"/>
              </a:lnSpc>
            </a:pPr>
            <a:r>
              <a:rPr lang="ko-KR" altLang="en-US" sz="1800" dirty="0" err="1"/>
              <a:t>비주얼</a:t>
            </a:r>
            <a:r>
              <a:rPr lang="ko-KR" altLang="en-US" sz="1800" dirty="0"/>
              <a:t> 포맷 및 효과</a:t>
            </a:r>
          </a:p>
          <a:p>
            <a:pPr lvl="2">
              <a:lnSpc>
                <a:spcPct val="110000"/>
              </a:lnSpc>
            </a:pPr>
            <a:r>
              <a:rPr lang="ko-KR" altLang="en-US" sz="1800" dirty="0"/>
              <a:t>리스트</a:t>
            </a:r>
          </a:p>
          <a:p>
            <a:pPr lvl="2">
              <a:lnSpc>
                <a:spcPct val="110000"/>
              </a:lnSpc>
            </a:pPr>
            <a:r>
              <a:rPr lang="ko-KR" altLang="en-US" sz="1800" dirty="0"/>
              <a:t>테이블</a:t>
            </a:r>
          </a:p>
          <a:p>
            <a:pPr lvl="2">
              <a:lnSpc>
                <a:spcPct val="110000"/>
              </a:lnSpc>
            </a:pPr>
            <a:r>
              <a:rPr lang="ko-KR" altLang="en-US" sz="1800" dirty="0"/>
              <a:t>사용자 인터페이스</a:t>
            </a:r>
            <a:endParaRPr lang="en-US" altLang="ko-KR" sz="1800" dirty="0"/>
          </a:p>
          <a:p>
            <a:pPr lvl="2">
              <a:lnSpc>
                <a:spcPct val="110000"/>
              </a:lnSpc>
            </a:pPr>
            <a:endParaRPr lang="en-US" altLang="ko-KR" sz="1800" dirty="0"/>
          </a:p>
          <a:p>
            <a:pPr lvl="2">
              <a:lnSpc>
                <a:spcPct val="110000"/>
              </a:lnSpc>
            </a:pPr>
            <a:r>
              <a:rPr lang="ko-KR" altLang="en-US" sz="1800" dirty="0"/>
              <a:t>참조</a:t>
            </a:r>
            <a:r>
              <a:rPr lang="en-US" altLang="ko-KR" sz="1800" dirty="0"/>
              <a:t>:</a:t>
            </a:r>
            <a:r>
              <a:rPr lang="ko-KR" altLang="en-US" sz="1800" dirty="0"/>
              <a:t> </a:t>
            </a:r>
          </a:p>
          <a:p>
            <a:pPr lvl="1">
              <a:lnSpc>
                <a:spcPct val="110000"/>
              </a:lnSpc>
            </a:pPr>
            <a:endParaRPr lang="ko-KR" altLang="en-US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1870596-DAFA-46D2-82A7-2B6B5F8E0EA4}" type="slidenum">
              <a:rPr lang="ko-KR" altLang="en-US" smtClean="0"/>
              <a:pPr>
                <a:spcAft>
                  <a:spcPts val="600"/>
                </a:spcAft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8197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1560" y="229965"/>
            <a:ext cx="7773338" cy="830252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4–20 box-shadow</a:t>
            </a:r>
            <a:r>
              <a:rPr lang="ko-KR" altLang="en-US" dirty="0"/>
              <a:t>로 박스 그림자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80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7975" y="1384443"/>
            <a:ext cx="3800233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&lt;title&gt;div </a:t>
            </a:r>
            <a:r>
              <a:rPr lang="ko-KR" altLang="en-US" sz="1200" dirty="0"/>
              <a:t>박스에 그림자 만들기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dirty="0"/>
              <a:t>.</a:t>
            </a:r>
            <a:r>
              <a:rPr lang="en-US" altLang="ko-KR" sz="1200" dirty="0" err="1"/>
              <a:t>redBox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box-shadow : 10px </a:t>
            </a:r>
            <a:r>
              <a:rPr lang="en-US" altLang="ko-KR" sz="1200" b="1" dirty="0" err="1"/>
              <a:t>10px</a:t>
            </a:r>
            <a:r>
              <a:rPr lang="en-US" altLang="ko-KR" sz="1200" b="1" dirty="0"/>
              <a:t> red;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.</a:t>
            </a:r>
            <a:r>
              <a:rPr lang="en-US" altLang="ko-KR" sz="1200" dirty="0" err="1"/>
              <a:t>blurBox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box-shadow : 10px </a:t>
            </a:r>
            <a:r>
              <a:rPr lang="en-US" altLang="ko-KR" sz="1200" b="1" dirty="0" err="1"/>
              <a:t>10px</a:t>
            </a:r>
            <a:r>
              <a:rPr lang="en-US" altLang="ko-KR" sz="1200" b="1" dirty="0"/>
              <a:t> 5px </a:t>
            </a:r>
            <a:r>
              <a:rPr lang="en-US" altLang="ko-KR" sz="1200" b="1" dirty="0" err="1"/>
              <a:t>skyBlue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.</a:t>
            </a:r>
            <a:r>
              <a:rPr lang="en-US" altLang="ko-KR" sz="1200" dirty="0" err="1"/>
              <a:t>multiEffect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box-shadow : 2px </a:t>
            </a:r>
            <a:r>
              <a:rPr lang="en-US" altLang="ko-KR" sz="1200" b="1" dirty="0" err="1"/>
              <a:t>2px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2px</a:t>
            </a:r>
            <a:r>
              <a:rPr lang="en-US" altLang="ko-KR" sz="1200" b="1" dirty="0"/>
              <a:t> black, </a:t>
            </a:r>
          </a:p>
          <a:p>
            <a:pPr defTabSz="180000"/>
            <a:r>
              <a:rPr lang="en-US" altLang="ko-KR" sz="1200" b="1" dirty="0"/>
              <a:t>			    			0 0 25px blue,</a:t>
            </a:r>
          </a:p>
          <a:p>
            <a:pPr defTabSz="180000"/>
            <a:r>
              <a:rPr lang="en-US" altLang="ko-KR" sz="1200" b="1" dirty="0"/>
              <a:t>						   0 0 5px </a:t>
            </a:r>
            <a:r>
              <a:rPr lang="en-US" altLang="ko-KR" sz="1200" b="1" dirty="0" err="1"/>
              <a:t>darkblue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div </a:t>
            </a:r>
            <a:r>
              <a:rPr lang="en-US" altLang="ko-KR" sz="1200" b="1" dirty="0"/>
              <a:t>{</a:t>
            </a:r>
          </a:p>
          <a:p>
            <a:pPr defTabSz="180000"/>
            <a:r>
              <a:rPr lang="en-US" altLang="ko-KR" sz="1200" dirty="0"/>
              <a:t>	width : 150px;</a:t>
            </a:r>
          </a:p>
          <a:p>
            <a:pPr defTabSz="180000"/>
            <a:r>
              <a:rPr lang="en-US" altLang="ko-KR" sz="1200" dirty="0"/>
              <a:t>	height : 70px;</a:t>
            </a:r>
          </a:p>
          <a:p>
            <a:pPr defTabSz="180000"/>
            <a:r>
              <a:rPr lang="en-US" altLang="ko-KR" sz="1200" dirty="0"/>
              <a:t>    padding : 10px; </a:t>
            </a:r>
          </a:p>
          <a:p>
            <a:pPr defTabSz="180000"/>
            <a:r>
              <a:rPr lang="en-US" altLang="ko-KR" sz="1200" dirty="0"/>
              <a:t>    border : 10px solid </a:t>
            </a:r>
            <a:r>
              <a:rPr lang="en-US" altLang="ko-KR" sz="1200" dirty="0" err="1"/>
              <a:t>lightgray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    background-image : </a:t>
            </a:r>
            <a:r>
              <a:rPr lang="en-US" altLang="ko-KR" sz="1200" dirty="0" err="1"/>
              <a:t>url</a:t>
            </a:r>
            <a:r>
              <a:rPr lang="en-US" altLang="ko-KR" sz="1200" dirty="0"/>
              <a:t>("media/spongebob.png");</a:t>
            </a:r>
          </a:p>
          <a:p>
            <a:pPr defTabSz="180000"/>
            <a:r>
              <a:rPr lang="en-US" altLang="ko-KR" sz="1200" dirty="0"/>
              <a:t>    background-size : 150px 100px;</a:t>
            </a:r>
          </a:p>
          <a:p>
            <a:pPr defTabSz="180000"/>
            <a:r>
              <a:rPr lang="en-US" altLang="ko-KR" sz="1200" dirty="0"/>
              <a:t>    background-repeat : no-repeat;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898276" y="4221088"/>
            <a:ext cx="3582144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박스 그림자 만들기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 class="</a:t>
            </a:r>
            <a:r>
              <a:rPr lang="en-US" altLang="ko-KR" sz="1200" dirty="0" err="1"/>
              <a:t>redBox</a:t>
            </a:r>
            <a:r>
              <a:rPr lang="en-US" altLang="ko-KR" sz="1200" dirty="0"/>
              <a:t>"&gt;</a:t>
            </a:r>
            <a:r>
              <a:rPr lang="ko-KR" altLang="en-US" sz="1200" dirty="0" err="1"/>
              <a:t>뚱이와</a:t>
            </a:r>
            <a:r>
              <a:rPr lang="ko-KR" altLang="en-US" sz="1200" dirty="0"/>
              <a:t> 함께</a:t>
            </a:r>
            <a:r>
              <a:rPr lang="en-US" altLang="ko-KR" sz="1200" dirty="0"/>
              <a:t>&lt;/div&gt;&lt;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 class="</a:t>
            </a:r>
            <a:r>
              <a:rPr lang="en-US" altLang="ko-KR" sz="1200" dirty="0" err="1"/>
              <a:t>blurBox</a:t>
            </a:r>
            <a:r>
              <a:rPr lang="en-US" altLang="ko-KR" sz="1200" dirty="0"/>
              <a:t>"&gt;</a:t>
            </a:r>
            <a:r>
              <a:rPr lang="ko-KR" altLang="en-US" sz="1200" dirty="0" err="1"/>
              <a:t>뚱이와</a:t>
            </a:r>
            <a:r>
              <a:rPr lang="ko-KR" altLang="en-US" sz="1200" dirty="0"/>
              <a:t> 함께</a:t>
            </a:r>
            <a:r>
              <a:rPr lang="en-US" altLang="ko-KR" sz="1200" dirty="0"/>
              <a:t>&lt;/div&gt;&lt;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 class="</a:t>
            </a:r>
            <a:r>
              <a:rPr lang="en-US" altLang="ko-KR" sz="1200" dirty="0" err="1"/>
              <a:t>multiEffect</a:t>
            </a:r>
            <a:r>
              <a:rPr lang="en-US" altLang="ko-KR" sz="1200" dirty="0"/>
              <a:t>"&gt;</a:t>
            </a:r>
            <a:r>
              <a:rPr lang="ko-KR" altLang="en-US" sz="1200" dirty="0" err="1"/>
              <a:t>뚱이와</a:t>
            </a:r>
            <a:r>
              <a:rPr lang="ko-KR" altLang="en-US" sz="1200" dirty="0"/>
              <a:t> 함께</a:t>
            </a:r>
            <a:r>
              <a:rPr lang="en-US" altLang="ko-KR" sz="1200" dirty="0"/>
              <a:t>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1484784"/>
            <a:ext cx="2207537" cy="489724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E482C1E-30DE-DF49-8C30-D574486C3A73}"/>
              </a:ext>
            </a:extLst>
          </p:cNvPr>
          <p:cNvSpPr/>
          <p:nvPr/>
        </p:nvSpPr>
        <p:spPr>
          <a:xfrm>
            <a:off x="76671" y="6517346"/>
            <a:ext cx="181304" cy="18019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9800603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7319" y="525669"/>
            <a:ext cx="7773338" cy="729911"/>
          </a:xfrm>
        </p:spPr>
        <p:txBody>
          <a:bodyPr>
            <a:normAutofit/>
          </a:bodyPr>
          <a:lstStyle/>
          <a:p>
            <a:r>
              <a:rPr lang="ko-KR" altLang="en-US" dirty="0"/>
              <a:t>마우스 커서 제어</a:t>
            </a:r>
            <a:r>
              <a:rPr lang="en-US" altLang="ko-KR" dirty="0"/>
              <a:t>, cursor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331" y="1340961"/>
            <a:ext cx="7773339" cy="3424107"/>
          </a:xfrm>
        </p:spPr>
        <p:txBody>
          <a:bodyPr>
            <a:normAutofit/>
          </a:bodyPr>
          <a:lstStyle/>
          <a:p>
            <a:r>
              <a:rPr lang="en-US" altLang="ko-KR" dirty="0"/>
              <a:t>cursor </a:t>
            </a:r>
            <a:r>
              <a:rPr lang="ko-KR" altLang="en-US" dirty="0" err="1"/>
              <a:t>프로퍼티</a:t>
            </a:r>
            <a:endParaRPr lang="ko-KR" altLang="en-US" dirty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 위에 마우스가 올라갈 때 마우스의 커서 모양 지정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cursor </a:t>
            </a:r>
            <a:r>
              <a:rPr lang="ko-KR" altLang="en-US" dirty="0" err="1"/>
              <a:t>프로퍼티</a:t>
            </a:r>
            <a:r>
              <a:rPr lang="ko-KR" altLang="en-US" dirty="0"/>
              <a:t> 값에 따른 다양한 커서 모양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81</a:t>
            </a:fld>
            <a:endParaRPr lang="ko-KR" altLang="en-US" dirty="0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4010851"/>
            <a:ext cx="5722730" cy="16791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2424261"/>
            <a:ext cx="7851371" cy="132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0779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331" y="522268"/>
            <a:ext cx="7773338" cy="945935"/>
          </a:xfrm>
        </p:spPr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4–21 </a:t>
            </a:r>
            <a:r>
              <a:rPr lang="ko-KR" altLang="en-US" dirty="0"/>
              <a:t>마우스 커서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82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99381" y="1628800"/>
            <a:ext cx="5291391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&lt;head&gt;&lt;title&gt;</a:t>
            </a:r>
            <a:r>
              <a:rPr lang="ko-KR" altLang="en-US" sz="1400" dirty="0"/>
              <a:t>마우스 커서</a:t>
            </a:r>
            <a:r>
              <a:rPr lang="en-US" altLang="ko-KR" sz="1400" dirty="0"/>
              <a:t>&lt;/title&gt;</a:t>
            </a:r>
          </a:p>
          <a:p>
            <a:r>
              <a:rPr lang="en-US" altLang="ko-KR" sz="1400" dirty="0"/>
              <a:t>&lt;/head&gt;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&lt;h3&gt;</a:t>
            </a:r>
            <a:r>
              <a:rPr lang="ko-KR" altLang="en-US" sz="1400" dirty="0"/>
              <a:t>마우스 커서</a:t>
            </a:r>
            <a:r>
              <a:rPr lang="en-US" altLang="ko-KR" sz="1400" dirty="0"/>
              <a:t>&lt;/h3&gt;</a:t>
            </a:r>
          </a:p>
          <a:p>
            <a:r>
              <a:rPr lang="ko-KR" altLang="en-US" sz="1400" dirty="0"/>
              <a:t>아래에 마우스를 오려 보세요</a:t>
            </a:r>
            <a:r>
              <a:rPr lang="en-US" altLang="ko-KR" sz="1400" dirty="0"/>
              <a:t>. </a:t>
            </a:r>
            <a:r>
              <a:rPr lang="ko-KR" altLang="en-US" sz="1400" dirty="0"/>
              <a:t>커서가 변합니다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cursor: crosshair</a:t>
            </a:r>
            <a:r>
              <a:rPr lang="en-US" altLang="ko-KR" sz="1400" dirty="0"/>
              <a:t>"&gt;</a:t>
            </a:r>
            <a:r>
              <a:rPr lang="ko-KR" altLang="en-US" sz="1400" dirty="0"/>
              <a:t>십자 모양 커서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cursor: help</a:t>
            </a:r>
            <a:r>
              <a:rPr lang="en-US" altLang="ko-KR" sz="1400" dirty="0"/>
              <a:t>"&gt;</a:t>
            </a:r>
            <a:r>
              <a:rPr lang="ko-KR" altLang="en-US" sz="1400" dirty="0"/>
              <a:t>도움말 모양 커서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cursor: pointer</a:t>
            </a:r>
            <a:r>
              <a:rPr lang="en-US" altLang="ko-KR" sz="1400" dirty="0"/>
              <a:t>"&gt;</a:t>
            </a:r>
            <a:r>
              <a:rPr lang="ko-KR" altLang="en-US" sz="1400" dirty="0"/>
              <a:t>포인터 모양 커서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cursor: progress</a:t>
            </a:r>
            <a:r>
              <a:rPr lang="en-US" altLang="ko-KR" sz="1400" dirty="0"/>
              <a:t>"&gt;</a:t>
            </a:r>
            <a:r>
              <a:rPr lang="ko-KR" altLang="en-US" sz="1400" dirty="0"/>
              <a:t>프로그램 실행 중 모양 커서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cursor: n-resize</a:t>
            </a:r>
            <a:r>
              <a:rPr lang="en-US" altLang="ko-KR" sz="1400" dirty="0"/>
              <a:t>"&gt;</a:t>
            </a:r>
            <a:r>
              <a:rPr lang="ko-KR" altLang="en-US" sz="1400" dirty="0"/>
              <a:t>상하 크기 조절 모양 커서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6185904" y="1628800"/>
            <a:ext cx="2314467" cy="3649043"/>
            <a:chOff x="5781960" y="1628800"/>
            <a:chExt cx="2314467" cy="364904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81960" y="1628800"/>
              <a:ext cx="2314467" cy="364904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4241" y="3857244"/>
              <a:ext cx="1152128" cy="317516"/>
            </a:xfrm>
            <a:prstGeom prst="rect">
              <a:avLst/>
            </a:prstGeom>
          </p:spPr>
        </p:pic>
        <p:sp>
          <p:nvSpPr>
            <p:cNvPr id="7" name="타원 6"/>
            <p:cNvSpPr/>
            <p:nvPr/>
          </p:nvSpPr>
          <p:spPr>
            <a:xfrm>
              <a:off x="6438934" y="3857244"/>
              <a:ext cx="294109" cy="308053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자유형 9"/>
          <p:cNvSpPr/>
          <p:nvPr/>
        </p:nvSpPr>
        <p:spPr>
          <a:xfrm>
            <a:off x="4615904" y="3717032"/>
            <a:ext cx="2251509" cy="462670"/>
          </a:xfrm>
          <a:custGeom>
            <a:avLst/>
            <a:gdLst>
              <a:gd name="connsiteX0" fmla="*/ 0 w 1769165"/>
              <a:gd name="connsiteY0" fmla="*/ 3181 h 443336"/>
              <a:gd name="connsiteX1" fmla="*/ 735496 w 1769165"/>
              <a:gd name="connsiteY1" fmla="*/ 62816 h 443336"/>
              <a:gd name="connsiteX2" fmla="*/ 1133061 w 1769165"/>
              <a:gd name="connsiteY2" fmla="*/ 430564 h 443336"/>
              <a:gd name="connsiteX3" fmla="*/ 1769165 w 1769165"/>
              <a:gd name="connsiteY3" fmla="*/ 351051 h 44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9165" h="443336">
                <a:moveTo>
                  <a:pt x="0" y="3181"/>
                </a:moveTo>
                <a:cubicBezTo>
                  <a:pt x="273326" y="-2617"/>
                  <a:pt x="546653" y="-8414"/>
                  <a:pt x="735496" y="62816"/>
                </a:cubicBezTo>
                <a:cubicBezTo>
                  <a:pt x="924339" y="134046"/>
                  <a:pt x="960783" y="382525"/>
                  <a:pt x="1133061" y="430564"/>
                </a:cubicBezTo>
                <a:cubicBezTo>
                  <a:pt x="1305339" y="478603"/>
                  <a:pt x="1673087" y="377555"/>
                  <a:pt x="1769165" y="351051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D53FF01-FA6A-8D45-AE6B-6C5A105E577C}"/>
              </a:ext>
            </a:extLst>
          </p:cNvPr>
          <p:cNvSpPr/>
          <p:nvPr/>
        </p:nvSpPr>
        <p:spPr>
          <a:xfrm>
            <a:off x="228600" y="5607064"/>
            <a:ext cx="181304" cy="18019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1287332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741ECF-4652-4260-A910-B8045FFE88E9}"/>
              </a:ext>
            </a:extLst>
          </p:cNvPr>
          <p:cNvSpPr txBox="1"/>
          <p:nvPr/>
        </p:nvSpPr>
        <p:spPr>
          <a:xfrm>
            <a:off x="1475656" y="2492896"/>
            <a:ext cx="3239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4</a:t>
            </a:r>
            <a:r>
              <a:rPr lang="ko-KR" altLang="en-US" sz="4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장 강의 정리</a:t>
            </a:r>
          </a:p>
        </p:txBody>
      </p:sp>
    </p:spTree>
    <p:extLst>
      <p:ext uri="{BB962C8B-B14F-4D97-AF65-F5344CB8AC3E}">
        <p14:creationId xmlns:p14="http://schemas.microsoft.com/office/powerpoint/2010/main" val="24921702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EEAF3-44C7-D34A-8B6A-93B1E89CE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정리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C67B0-DAA9-AF42-918F-1628C7D29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85763" indent="-385763">
              <a:lnSpc>
                <a:spcPct val="110000"/>
              </a:lnSpc>
              <a:buFont typeface="+mj-lt"/>
              <a:buAutoNum type="arabicPeriod"/>
            </a:pPr>
            <a:r>
              <a:rPr lang="en-US" altLang="ko-KR" dirty="0"/>
              <a:t>CSS3 </a:t>
            </a:r>
            <a:r>
              <a:rPr lang="ko-KR" altLang="en-US" dirty="0"/>
              <a:t>언어란</a:t>
            </a:r>
            <a:r>
              <a:rPr lang="en-US" altLang="ko-KR" dirty="0"/>
              <a:t>? 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웹페이지에서 색</a:t>
            </a:r>
            <a:r>
              <a:rPr lang="en-US" altLang="ko-KR" dirty="0"/>
              <a:t>, </a:t>
            </a:r>
            <a:r>
              <a:rPr lang="ko-KR" altLang="en-US" dirty="0"/>
              <a:t>폰트</a:t>
            </a:r>
            <a:r>
              <a:rPr lang="en-US" altLang="ko-KR" dirty="0"/>
              <a:t>, </a:t>
            </a:r>
            <a:r>
              <a:rPr lang="ko-KR" altLang="en-US" dirty="0"/>
              <a:t>모양을 조절할 수 있는 방법</a:t>
            </a:r>
            <a:endParaRPr lang="en-US" altLang="ko-KR" dirty="0"/>
          </a:p>
          <a:p>
            <a:pPr marL="385763" indent="-385763">
              <a:lnSpc>
                <a:spcPct val="110000"/>
              </a:lnSpc>
              <a:buFont typeface="+mj-lt"/>
              <a:buAutoNum type="arabicPeriod"/>
            </a:pPr>
            <a:r>
              <a:rPr lang="en-US" altLang="ko-KR" dirty="0"/>
              <a:t>CSS3 </a:t>
            </a:r>
            <a:r>
              <a:rPr lang="ko-KR" altLang="en-US" dirty="0"/>
              <a:t>스타일</a:t>
            </a:r>
            <a:r>
              <a:rPr lang="en-US" altLang="ko-KR" dirty="0"/>
              <a:t> </a:t>
            </a:r>
            <a:r>
              <a:rPr lang="ko-KR" altLang="en-US" dirty="0"/>
              <a:t>시트를 작성하는 방법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HTML </a:t>
            </a:r>
            <a:r>
              <a:rPr lang="ko-KR" altLang="en-US" dirty="0"/>
              <a:t>문서에 </a:t>
            </a:r>
            <a:r>
              <a:rPr lang="en-US" altLang="ko-KR" dirty="0"/>
              <a:t>CSS3 </a:t>
            </a:r>
            <a:r>
              <a:rPr lang="ko-KR" altLang="en-US" dirty="0"/>
              <a:t>스타일 시트 만드는 방법 </a:t>
            </a:r>
            <a:r>
              <a:rPr lang="en-US" altLang="ko-KR" dirty="0"/>
              <a:t>3 </a:t>
            </a:r>
            <a:r>
              <a:rPr lang="ko-KR" altLang="en-US" dirty="0"/>
              <a:t>가지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&lt;style&gt;&lt;/style&gt; </a:t>
            </a:r>
            <a:r>
              <a:rPr lang="ko-KR" altLang="en-US" dirty="0"/>
              <a:t>태그 안에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style </a:t>
            </a:r>
            <a:r>
              <a:rPr lang="ko-KR" altLang="en-US" dirty="0"/>
              <a:t>속성에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스타일 시트를 별도 파일로</a:t>
            </a:r>
            <a:endParaRPr lang="en-US" altLang="ko-KR" dirty="0"/>
          </a:p>
          <a:p>
            <a:pPr lvl="3">
              <a:lnSpc>
                <a:spcPct val="110000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+mj-ea"/>
              </a:rPr>
              <a:t>&lt;link </a:t>
            </a:r>
            <a:r>
              <a:rPr lang="en-US" altLang="ko-KR" b="1" kern="0" dirty="0" err="1">
                <a:solidFill>
                  <a:srgbClr val="000000"/>
                </a:solidFill>
                <a:latin typeface="+mj-ea"/>
              </a:rPr>
              <a:t>href</a:t>
            </a:r>
            <a:r>
              <a:rPr lang="en-US" altLang="ko-KR" b="1" kern="0" dirty="0">
                <a:solidFill>
                  <a:srgbClr val="000000"/>
                </a:solidFill>
                <a:latin typeface="+mj-ea"/>
              </a:rPr>
              <a:t>="</a:t>
            </a:r>
            <a:r>
              <a:rPr lang="en-US" altLang="ko-KR" b="1" kern="0" dirty="0" err="1">
                <a:solidFill>
                  <a:srgbClr val="000000"/>
                </a:solidFill>
                <a:latin typeface="+mj-ea"/>
              </a:rPr>
              <a:t>mystyle.css</a:t>
            </a:r>
            <a:r>
              <a:rPr lang="en-US" altLang="ko-KR" b="1" kern="0" dirty="0">
                <a:solidFill>
                  <a:srgbClr val="000000"/>
                </a:solidFill>
                <a:latin typeface="+mj-ea"/>
              </a:rPr>
              <a:t>" type="text/</a:t>
            </a:r>
            <a:r>
              <a:rPr lang="en-US" altLang="ko-KR" b="1" kern="0" dirty="0" err="1">
                <a:solidFill>
                  <a:srgbClr val="000000"/>
                </a:solidFill>
                <a:latin typeface="+mj-ea"/>
              </a:rPr>
              <a:t>css</a:t>
            </a:r>
            <a:r>
              <a:rPr lang="en-US" altLang="ko-KR" b="1" kern="0" dirty="0">
                <a:solidFill>
                  <a:srgbClr val="000000"/>
                </a:solidFill>
                <a:latin typeface="+mj-ea"/>
              </a:rPr>
              <a:t>" </a:t>
            </a:r>
            <a:r>
              <a:rPr lang="en-US" altLang="ko-KR" b="1" kern="0" dirty="0" err="1">
                <a:solidFill>
                  <a:srgbClr val="000000"/>
                </a:solidFill>
                <a:latin typeface="+mj-ea"/>
              </a:rPr>
              <a:t>rel</a:t>
            </a:r>
            <a:r>
              <a:rPr lang="en-US" altLang="ko-KR" b="1" kern="0" dirty="0">
                <a:solidFill>
                  <a:srgbClr val="000000"/>
                </a:solidFill>
                <a:latin typeface="+mj-ea"/>
              </a:rPr>
              <a:t>="stylesheet"&gt;</a:t>
            </a:r>
          </a:p>
          <a:p>
            <a:pPr lvl="3">
              <a:lnSpc>
                <a:spcPct val="110000"/>
              </a:lnSpc>
            </a:pPr>
            <a:r>
              <a:rPr lang="en-US" altLang="ko-KR" b="1" kern="0" dirty="0">
                <a:solidFill>
                  <a:srgbClr val="000000"/>
                </a:solidFill>
                <a:highlight>
                  <a:srgbClr val="BAE18F"/>
                </a:highlight>
                <a:latin typeface="+mj-ea"/>
              </a:rPr>
              <a:t>@import </a:t>
            </a:r>
            <a:r>
              <a:rPr lang="en-US" altLang="ko-KR" b="1" kern="0" dirty="0" err="1">
                <a:solidFill>
                  <a:srgbClr val="000000"/>
                </a:solidFill>
                <a:highlight>
                  <a:srgbClr val="BAE18F"/>
                </a:highlight>
                <a:latin typeface="+mj-ea"/>
              </a:rPr>
              <a:t>url</a:t>
            </a:r>
            <a:r>
              <a:rPr lang="en-US" altLang="ko-KR" b="1" kern="0" dirty="0">
                <a:solidFill>
                  <a:srgbClr val="000000"/>
                </a:solidFill>
                <a:highlight>
                  <a:srgbClr val="BAE18F"/>
                </a:highlight>
                <a:latin typeface="+mj-ea"/>
              </a:rPr>
              <a:t>(</a:t>
            </a:r>
            <a:r>
              <a:rPr lang="en-US" altLang="ko-KR" b="1" kern="0" dirty="0" err="1">
                <a:solidFill>
                  <a:srgbClr val="000000"/>
                </a:solidFill>
                <a:highlight>
                  <a:srgbClr val="BAE18F"/>
                </a:highlight>
                <a:latin typeface="+mj-ea"/>
              </a:rPr>
              <a:t>mystyle.css</a:t>
            </a:r>
            <a:r>
              <a:rPr lang="en-US" altLang="ko-KR" b="1" kern="0" dirty="0">
                <a:solidFill>
                  <a:srgbClr val="000000"/>
                </a:solidFill>
                <a:highlight>
                  <a:srgbClr val="BAE18F"/>
                </a:highlight>
                <a:latin typeface="+mj-ea"/>
              </a:rPr>
              <a:t>);</a:t>
            </a:r>
            <a:endParaRPr lang="en-US" altLang="ko-KR" dirty="0"/>
          </a:p>
          <a:p>
            <a:pPr marL="385763" indent="-385763">
              <a:lnSpc>
                <a:spcPct val="110000"/>
              </a:lnSpc>
              <a:buFont typeface="+mj-lt"/>
              <a:buAutoNum type="arabicPeriod"/>
            </a:pPr>
            <a:r>
              <a:rPr lang="en-US" altLang="ko-KR" dirty="0"/>
              <a:t>CSS3 </a:t>
            </a:r>
            <a:r>
              <a:rPr lang="ko-KR" altLang="en-US" dirty="0" err="1"/>
              <a:t>셀렉터</a:t>
            </a:r>
            <a:r>
              <a:rPr lang="en-US" altLang="ko-KR" dirty="0"/>
              <a:t> </a:t>
            </a:r>
            <a:r>
              <a:rPr lang="ko-KR" altLang="en-US" dirty="0"/>
              <a:t>만드는 방법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HTML </a:t>
            </a:r>
            <a:r>
              <a:rPr lang="ko-KR" altLang="en-US" dirty="0"/>
              <a:t>태그의 모양을 꾸밀 스타일 시트를 선택하는 기능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기본적인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태그 이름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class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id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027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EEAF3-44C7-D34A-8B6A-93B1E89CE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정리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C67B0-DAA9-AF42-918F-1628C7D29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85763" indent="-385763">
              <a:lnSpc>
                <a:spcPct val="110000"/>
              </a:lnSpc>
              <a:buFont typeface="+mj-lt"/>
              <a:buAutoNum type="arabicPeriod" startAt="3"/>
            </a:pPr>
            <a:r>
              <a:rPr lang="en-US" altLang="ko-KR" dirty="0"/>
              <a:t>CSS3 </a:t>
            </a:r>
            <a:r>
              <a:rPr lang="ko-KR" altLang="en-US" dirty="0" err="1"/>
              <a:t>셀렉터</a:t>
            </a:r>
            <a:r>
              <a:rPr lang="en-US" altLang="ko-KR" dirty="0"/>
              <a:t> </a:t>
            </a:r>
            <a:r>
              <a:rPr lang="ko-KR" altLang="en-US" dirty="0"/>
              <a:t>만드는 방법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HTML </a:t>
            </a:r>
            <a:r>
              <a:rPr lang="ko-KR" altLang="en-US" dirty="0"/>
              <a:t>태그의 모양을 꾸밀 스타일 시트를 선택하는 기능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기본적인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태그 이름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class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id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 err="1"/>
              <a:t>셀렉터</a:t>
            </a:r>
            <a:r>
              <a:rPr lang="ko-KR" altLang="en-US" dirty="0"/>
              <a:t> 조합하기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자식 </a:t>
            </a:r>
            <a:r>
              <a:rPr lang="ko-KR" altLang="en-US" dirty="0" err="1"/>
              <a:t>셀렉터와</a:t>
            </a:r>
            <a:r>
              <a:rPr lang="ko-KR" altLang="en-US" dirty="0"/>
              <a:t> 자손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동위 </a:t>
            </a:r>
            <a:r>
              <a:rPr lang="ko-KR" altLang="en-US" dirty="0" err="1"/>
              <a:t>셀렉터</a:t>
            </a:r>
            <a:r>
              <a:rPr lang="en-US" altLang="ko-KR" dirty="0"/>
              <a:t>(Sibling Selector)</a:t>
            </a:r>
          </a:p>
          <a:p>
            <a:pPr lvl="2">
              <a:lnSpc>
                <a:spcPct val="110000"/>
              </a:lnSpc>
            </a:pPr>
            <a:r>
              <a:rPr lang="ko-KR" altLang="en-US" b="1" dirty="0"/>
              <a:t>일반 형제 </a:t>
            </a:r>
            <a:r>
              <a:rPr lang="ko-KR" altLang="en-US" b="1" dirty="0" err="1"/>
              <a:t>셀렉터</a:t>
            </a:r>
            <a:r>
              <a:rPr lang="en-US" altLang="ko-KR" b="1" dirty="0"/>
              <a:t>(</a:t>
            </a:r>
            <a:r>
              <a:rPr lang="en-US" b="1" dirty="0"/>
              <a:t>General Sibling Combinator)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전체 </a:t>
            </a:r>
            <a:r>
              <a:rPr lang="ko-KR" altLang="en-US" dirty="0" err="1"/>
              <a:t>셀렉터와</a:t>
            </a:r>
            <a:r>
              <a:rPr lang="ko-KR" altLang="en-US" dirty="0"/>
              <a:t> 속성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lvl="3">
              <a:lnSpc>
                <a:spcPct val="110000"/>
              </a:lnSpc>
            </a:pPr>
            <a:r>
              <a:rPr lang="ko-KR" altLang="en-US" dirty="0"/>
              <a:t>속성 </a:t>
            </a:r>
            <a:r>
              <a:rPr lang="ko-KR" altLang="en-US" dirty="0" err="1"/>
              <a:t>셀렉터는</a:t>
            </a:r>
            <a:r>
              <a:rPr lang="ko-KR" altLang="en-US" dirty="0"/>
              <a:t> 속성값에 패턴 </a:t>
            </a:r>
            <a:r>
              <a:rPr lang="ko-KR" altLang="en-US" dirty="0" err="1"/>
              <a:t>매칭을</a:t>
            </a:r>
            <a:r>
              <a:rPr lang="ko-KR" altLang="en-US" dirty="0"/>
              <a:t> 응용해 속성값을 이용한 스타일 적용이 가능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가상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r>
              <a:rPr lang="en-US" altLang="ko-KR" dirty="0"/>
              <a:t>(pseudo-class)</a:t>
            </a:r>
            <a:r>
              <a:rPr lang="ko-KR" altLang="en-US" dirty="0"/>
              <a:t>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어떤 조건이나 상황에서 스타일을 적용하도록 만든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en-US" altLang="ko-KR" dirty="0" err="1"/>
              <a:t>a:visited</a:t>
            </a:r>
            <a:r>
              <a:rPr lang="en-US" altLang="ko-KR" dirty="0"/>
              <a:t> { color : green; }</a:t>
            </a:r>
          </a:p>
          <a:p>
            <a:pPr lvl="2">
              <a:lnSpc>
                <a:spcPct val="110000"/>
              </a:lnSpc>
            </a:pP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802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EEAF3-44C7-D34A-8B6A-93B1E89CE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정리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C67B0-DAA9-AF42-918F-1628C7D29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85763" indent="-385763">
              <a:lnSpc>
                <a:spcPct val="110000"/>
              </a:lnSpc>
              <a:buFont typeface="+mj-lt"/>
              <a:buAutoNum type="arabicPeriod" startAt="4"/>
            </a:pPr>
            <a:r>
              <a:rPr lang="en-US" altLang="ko-KR" dirty="0"/>
              <a:t>CSS3</a:t>
            </a:r>
            <a:r>
              <a:rPr lang="ko-KR" altLang="en-US" dirty="0"/>
              <a:t>로 텍스트 꾸미기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font-family </a:t>
            </a:r>
            <a:r>
              <a:rPr lang="ko-KR" altLang="en-US" dirty="0" err="1"/>
              <a:t>프로퍼티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font </a:t>
            </a:r>
            <a:r>
              <a:rPr lang="ko-KR" altLang="en-US" dirty="0" err="1"/>
              <a:t>프로퍼티</a:t>
            </a:r>
            <a:r>
              <a:rPr lang="en-US" altLang="ko-KR" dirty="0"/>
              <a:t>: font-style, font-weight, font-size, font-family</a:t>
            </a:r>
            <a:r>
              <a:rPr lang="ko-KR" altLang="en-US" dirty="0" err="1"/>
              <a:t>를</a:t>
            </a:r>
            <a:r>
              <a:rPr lang="ko-KR" altLang="en-US" dirty="0"/>
              <a:t> 순서대로 지정</a:t>
            </a:r>
            <a:endParaRPr lang="en-US" altLang="ko-KR" dirty="0"/>
          </a:p>
          <a:p>
            <a:pPr marL="385763" indent="-385763">
              <a:lnSpc>
                <a:spcPct val="110000"/>
              </a:lnSpc>
              <a:buFont typeface="+mj-lt"/>
              <a:buAutoNum type="arabicPeriod" startAt="4"/>
            </a:pPr>
            <a:r>
              <a:rPr lang="en-US" altLang="ko-KR" dirty="0"/>
              <a:t>CSS3</a:t>
            </a:r>
            <a:r>
              <a:rPr lang="ko-KR" altLang="en-US" dirty="0"/>
              <a:t>로 웹 페이지에 색과 모양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색은 </a:t>
            </a:r>
            <a:r>
              <a:rPr lang="en-US" altLang="ko-KR" dirty="0"/>
              <a:t>3</a:t>
            </a:r>
            <a:r>
              <a:rPr lang="ko-KR" altLang="en-US" dirty="0"/>
              <a:t>가지 방법으로 표현</a:t>
            </a:r>
            <a:endParaRPr lang="en-US" altLang="ko-KR" dirty="0"/>
          </a:p>
          <a:p>
            <a:pPr marL="385763" indent="-385763">
              <a:lnSpc>
                <a:spcPct val="110000"/>
              </a:lnSpc>
              <a:buFont typeface="+mj-lt"/>
              <a:buAutoNum type="arabicPeriod" startAt="4"/>
            </a:pPr>
            <a:r>
              <a:rPr lang="en-US" altLang="ko-KR" dirty="0"/>
              <a:t>CSS3</a:t>
            </a:r>
            <a:r>
              <a:rPr lang="ko-KR" altLang="en-US" dirty="0"/>
              <a:t>의 박스 모델 이해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각 </a:t>
            </a:r>
            <a:r>
              <a:rPr lang="en-US" altLang="ko-KR" dirty="0"/>
              <a:t>HTML </a:t>
            </a:r>
            <a:r>
              <a:rPr lang="ko-KR" altLang="en-US" dirty="0"/>
              <a:t>태그 요소를 하나의 박스로 모델링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b="1" dirty="0"/>
              <a:t>콘텐츠</a:t>
            </a:r>
            <a:r>
              <a:rPr lang="en-US" altLang="ko-KR" b="1" dirty="0"/>
              <a:t>, </a:t>
            </a:r>
            <a:r>
              <a:rPr lang="ko-KR" altLang="en-US" b="1" dirty="0"/>
              <a:t>패딩</a:t>
            </a:r>
            <a:r>
              <a:rPr lang="en-US" altLang="ko-KR" b="1" dirty="0"/>
              <a:t>, </a:t>
            </a:r>
            <a:r>
              <a:rPr lang="ko-KR" altLang="en-US" b="1" dirty="0"/>
              <a:t>테두리</a:t>
            </a:r>
            <a:r>
              <a:rPr lang="en-US" altLang="ko-KR" b="1" dirty="0"/>
              <a:t>, </a:t>
            </a:r>
            <a:r>
              <a:rPr lang="ko-KR" altLang="en-US" b="1" dirty="0"/>
              <a:t>여백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박스 크기</a:t>
            </a:r>
            <a:r>
              <a:rPr lang="en-US" altLang="ko-KR" dirty="0"/>
              <a:t>, </a:t>
            </a:r>
            <a:r>
              <a:rPr lang="ko-KR" altLang="en-US" dirty="0"/>
              <a:t>배경 색</a:t>
            </a:r>
            <a:r>
              <a:rPr lang="en-US" altLang="ko-KR" dirty="0"/>
              <a:t>, </a:t>
            </a:r>
            <a:r>
              <a:rPr lang="ko-KR" altLang="en-US" dirty="0"/>
              <a:t>여백</a:t>
            </a:r>
            <a:r>
              <a:rPr lang="en-US" altLang="ko-KR" dirty="0"/>
              <a:t>, </a:t>
            </a:r>
            <a:r>
              <a:rPr lang="ko-KR" altLang="en-US" dirty="0"/>
              <a:t>옆 박스와의 거리 등 제어 가능</a:t>
            </a:r>
            <a:endParaRPr lang="en-US" altLang="ko-KR" dirty="0"/>
          </a:p>
          <a:p>
            <a:pPr marL="385763" indent="-385763">
              <a:lnSpc>
                <a:spcPct val="110000"/>
              </a:lnSpc>
              <a:buFont typeface="+mj-lt"/>
              <a:buAutoNum type="arabicPeriod" startAt="4"/>
            </a:pPr>
            <a:r>
              <a:rPr lang="en-US" altLang="ko-KR" dirty="0"/>
              <a:t>CSS3</a:t>
            </a:r>
            <a:r>
              <a:rPr lang="ko-KR" altLang="en-US" dirty="0"/>
              <a:t>로 </a:t>
            </a:r>
            <a:r>
              <a:rPr lang="en-US" altLang="ko-KR" dirty="0"/>
              <a:t>HTML </a:t>
            </a:r>
            <a:r>
              <a:rPr lang="ko-KR" altLang="en-US" dirty="0"/>
              <a:t>태그의 배경과 테두리 등을 꾸미기</a:t>
            </a:r>
            <a:endParaRPr lang="en-US" altLang="ko-KR" dirty="0"/>
          </a:p>
          <a:p>
            <a:pPr marL="385763" indent="-385763">
              <a:lnSpc>
                <a:spcPct val="110000"/>
              </a:lnSpc>
              <a:buFont typeface="+mj-lt"/>
              <a:buAutoNum type="arabicPeriod" startAt="4"/>
            </a:pPr>
            <a:r>
              <a:rPr lang="en-US" altLang="ko-KR" dirty="0"/>
              <a:t>CSS3</a:t>
            </a:r>
            <a:r>
              <a:rPr lang="ko-KR" altLang="en-US" dirty="0"/>
              <a:t>로 그림자 효과를 만들기</a:t>
            </a: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65932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741ECF-4652-4260-A910-B8045FFE88E9}"/>
              </a:ext>
            </a:extLst>
          </p:cNvPr>
          <p:cNvSpPr txBox="1"/>
          <p:nvPr/>
        </p:nvSpPr>
        <p:spPr>
          <a:xfrm>
            <a:off x="1475656" y="2492896"/>
            <a:ext cx="31245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4</a:t>
            </a:r>
            <a:r>
              <a:rPr lang="ko-KR" altLang="en-US" sz="4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장 심화학습</a:t>
            </a:r>
          </a:p>
        </p:txBody>
      </p:sp>
    </p:spTree>
    <p:extLst>
      <p:ext uri="{BB962C8B-B14F-4D97-AF65-F5344CB8AC3E}">
        <p14:creationId xmlns:p14="http://schemas.microsoft.com/office/powerpoint/2010/main" val="37559602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79907-5B39-334E-AA89-512F28E1F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형제 </a:t>
            </a:r>
            <a:r>
              <a:rPr lang="ko-KR" altLang="en-US" dirty="0" err="1"/>
              <a:t>셀렉터</a:t>
            </a:r>
            <a:r>
              <a:rPr lang="en-US" altLang="ko-KR" dirty="0"/>
              <a:t>(Sibling Selector)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7EE13-42F0-5C4E-9D67-E1EB577DB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592" y="1412776"/>
            <a:ext cx="6895678" cy="1096363"/>
          </a:xfrm>
        </p:spPr>
        <p:txBody>
          <a:bodyPr>
            <a:normAutofit/>
          </a:bodyPr>
          <a:lstStyle/>
          <a:p>
            <a:r>
              <a:rPr lang="ko-KR" altLang="en-US" dirty="0"/>
              <a:t>인접 형제 </a:t>
            </a:r>
            <a:r>
              <a:rPr lang="ko-KR" altLang="en-US" dirty="0" err="1"/>
              <a:t>셀렉터</a:t>
            </a:r>
            <a:r>
              <a:rPr lang="en-US" altLang="ko-KR" dirty="0"/>
              <a:t>( Adjacent Sibling Combinator)</a:t>
            </a:r>
          </a:p>
          <a:p>
            <a:pPr lvl="1"/>
            <a:r>
              <a:rPr lang="en-US" dirty="0"/>
              <a:t>Selector-A + Selector-B:  </a:t>
            </a:r>
            <a:r>
              <a:rPr lang="ko-KR" altLang="en-US" dirty="0"/>
              <a:t>두개의 요소 사이에 다른 요소가 존재하지 않는 경우</a:t>
            </a:r>
            <a:endParaRPr lang="en-US" altLang="ko-KR" dirty="0"/>
          </a:p>
          <a:p>
            <a:pPr marL="685800" lvl="2" indent="0">
              <a:buNone/>
            </a:pPr>
            <a:endParaRPr lang="en-US" altLang="ko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573A8C-E21E-9343-A2E1-271B93DD1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9C6772-CAAB-3846-B5AD-C3A442FA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88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51CEFA-8A24-CF42-8123-CCFA2F902F42}"/>
              </a:ext>
            </a:extLst>
          </p:cNvPr>
          <p:cNvSpPr txBox="1"/>
          <p:nvPr/>
        </p:nvSpPr>
        <p:spPr>
          <a:xfrm>
            <a:off x="1076189" y="2952578"/>
            <a:ext cx="3271242" cy="25853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&lt;div&gt;A div element.&lt;/div&gt;</a:t>
            </a:r>
          </a:p>
          <a:p>
            <a:r>
              <a:rPr lang="en-US" dirty="0"/>
              <a:t>  &lt;ul&gt;</a:t>
            </a:r>
          </a:p>
          <a:p>
            <a:r>
              <a:rPr lang="en-US" dirty="0"/>
              <a:t>    &lt;li&gt;item 1&lt;/li&gt;</a:t>
            </a:r>
          </a:p>
          <a:p>
            <a:r>
              <a:rPr lang="en-US" dirty="0"/>
              <a:t>  &lt;/ul&gt;</a:t>
            </a:r>
          </a:p>
          <a:p>
            <a:r>
              <a:rPr lang="en-US" altLang="ko-KR" dirty="0"/>
              <a:t>…</a:t>
            </a:r>
          </a:p>
          <a:p>
            <a:r>
              <a:rPr lang="en-US" dirty="0"/>
              <a:t>&lt;p&gt;The first paragraph.&lt;/p&gt;</a:t>
            </a:r>
          </a:p>
          <a:p>
            <a:r>
              <a:rPr lang="en-US" dirty="0"/>
              <a:t>  &lt;ul&gt;</a:t>
            </a:r>
          </a:p>
          <a:p>
            <a:r>
              <a:rPr lang="en-US" dirty="0"/>
              <a:t>    &lt;li&gt;item 1&lt;/li&gt;</a:t>
            </a:r>
          </a:p>
          <a:p>
            <a:r>
              <a:rPr lang="en-US" dirty="0"/>
              <a:t>&lt;/ul&gt;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631092-DA9F-9848-BD66-F5FFFD2C2EFA}"/>
              </a:ext>
            </a:extLst>
          </p:cNvPr>
          <p:cNvSpPr txBox="1"/>
          <p:nvPr/>
        </p:nvSpPr>
        <p:spPr>
          <a:xfrm>
            <a:off x="4572000" y="2952578"/>
            <a:ext cx="3727326" cy="147732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&lt;div&gt; </a:t>
            </a:r>
            <a:r>
              <a:rPr lang="ko-KR" altLang="en-US" dirty="0"/>
              <a:t>와 </a:t>
            </a:r>
            <a:r>
              <a:rPr lang="en-US" altLang="ko-KR" dirty="0"/>
              <a:t>&lt;ul&gt;, &lt;p&gt; </a:t>
            </a:r>
            <a:r>
              <a:rPr lang="ko-KR" altLang="en-US" dirty="0"/>
              <a:t>와 </a:t>
            </a:r>
            <a:r>
              <a:rPr lang="en-US" altLang="ko-KR" dirty="0"/>
              <a:t>&lt;ul&gt;</a:t>
            </a:r>
            <a:r>
              <a:rPr lang="ko-KR" altLang="en-US" dirty="0"/>
              <a:t>은 서로 같은 레벨이며 형제 관계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div + ul { … } </a:t>
            </a:r>
            <a:r>
              <a:rPr lang="ko-KR" altLang="en-US" dirty="0" err="1"/>
              <a:t>라고</a:t>
            </a:r>
            <a:r>
              <a:rPr lang="ko-KR" altLang="en-US" dirty="0"/>
              <a:t> </a:t>
            </a:r>
            <a:r>
              <a:rPr lang="ko-KR" altLang="en-US" dirty="0" err="1"/>
              <a:t>셀렉터를</a:t>
            </a:r>
            <a:r>
              <a:rPr lang="ko-KR" altLang="en-US" dirty="0"/>
              <a:t> 정의하면 앞에 부분에만 스타일 적용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2392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79907-5B39-334E-AA89-512F28E1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54973"/>
          </a:xfrm>
        </p:spPr>
        <p:txBody>
          <a:bodyPr>
            <a:normAutofit fontScale="90000"/>
          </a:bodyPr>
          <a:lstStyle/>
          <a:p>
            <a:pPr fontAlgn="base"/>
            <a:r>
              <a:rPr lang="ko-KR" altLang="en-US" b="1" dirty="0"/>
              <a:t>일반 형제 </a:t>
            </a:r>
            <a:r>
              <a:rPr lang="ko-KR" altLang="en-US" b="1" dirty="0" err="1"/>
              <a:t>셀렉터</a:t>
            </a:r>
            <a:r>
              <a:rPr lang="en-US" altLang="ko-KR" b="1" dirty="0"/>
              <a:t>(</a:t>
            </a:r>
            <a:r>
              <a:rPr lang="en-US" b="1" dirty="0"/>
              <a:t>General Sibling Combinator)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7EE13-42F0-5C4E-9D67-E1EB577DB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995" y="1196752"/>
            <a:ext cx="6895678" cy="1107151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pPr lvl="1"/>
            <a:r>
              <a:rPr lang="en-US" dirty="0"/>
              <a:t>Selector-A </a:t>
            </a:r>
            <a:r>
              <a:rPr lang="en-US" altLang="ko-KR" dirty="0"/>
              <a:t>~</a:t>
            </a:r>
            <a:r>
              <a:rPr lang="en-US" dirty="0"/>
              <a:t> Selector-B:  </a:t>
            </a:r>
            <a:r>
              <a:rPr lang="ko-KR" altLang="en-US" dirty="0"/>
              <a:t>두개의 요소 사이에 </a:t>
            </a:r>
            <a:r>
              <a:rPr lang="en-US" dirty="0"/>
              <a:t>Selector-A</a:t>
            </a:r>
            <a:r>
              <a:rPr lang="ko-KR" altLang="en-US" dirty="0"/>
              <a:t> 요소 다음에 오는 모든 형제 요소에 해당</a:t>
            </a:r>
            <a:endParaRPr lang="en-US" altLang="ko-KR" dirty="0"/>
          </a:p>
          <a:p>
            <a:pPr marL="685800" lvl="2" indent="0">
              <a:buNone/>
            </a:pPr>
            <a:endParaRPr lang="en-US" altLang="ko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573A8C-E21E-9343-A2E1-271B93DD1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9C6772-CAAB-3846-B5AD-C3A442FA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89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51CEFA-8A24-CF42-8123-CCFA2F902F42}"/>
              </a:ext>
            </a:extLst>
          </p:cNvPr>
          <p:cNvSpPr txBox="1"/>
          <p:nvPr/>
        </p:nvSpPr>
        <p:spPr>
          <a:xfrm>
            <a:off x="1076189" y="2640395"/>
            <a:ext cx="3271242" cy="25853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&lt;div&gt;A div element.&lt;/div&gt;</a:t>
            </a:r>
          </a:p>
          <a:p>
            <a:r>
              <a:rPr lang="en-US" dirty="0"/>
              <a:t>  &lt;ul&gt;</a:t>
            </a:r>
          </a:p>
          <a:p>
            <a:r>
              <a:rPr lang="en-US" dirty="0"/>
              <a:t>    &lt;li&gt;item 1&lt;/li&gt;</a:t>
            </a:r>
          </a:p>
          <a:p>
            <a:r>
              <a:rPr lang="en-US" dirty="0"/>
              <a:t>  &lt;/ul&gt;</a:t>
            </a:r>
          </a:p>
          <a:p>
            <a:r>
              <a:rPr lang="en-US" altLang="ko-KR" dirty="0"/>
              <a:t>…</a:t>
            </a:r>
          </a:p>
          <a:p>
            <a:r>
              <a:rPr lang="en-US" dirty="0"/>
              <a:t>&lt;div&gt;The first paragraph.&lt;/div&gt;</a:t>
            </a:r>
          </a:p>
          <a:p>
            <a:r>
              <a:rPr lang="en-US" dirty="0"/>
              <a:t>  &lt;</a:t>
            </a:r>
            <a:r>
              <a:rPr lang="en-US" dirty="0" err="1"/>
              <a:t>ol</a:t>
            </a:r>
            <a:r>
              <a:rPr lang="en-US" dirty="0"/>
              <a:t>&gt;</a:t>
            </a:r>
          </a:p>
          <a:p>
            <a:r>
              <a:rPr lang="en-US" dirty="0"/>
              <a:t>    &lt;li&gt;item 1&lt;/li&gt;</a:t>
            </a:r>
          </a:p>
          <a:p>
            <a:r>
              <a:rPr lang="en-US" dirty="0"/>
              <a:t>&lt;/</a:t>
            </a:r>
            <a:r>
              <a:rPr lang="en-US" dirty="0" err="1"/>
              <a:t>ol</a:t>
            </a:r>
            <a:r>
              <a:rPr lang="en-US" dirty="0"/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631092-DA9F-9848-BD66-F5FFFD2C2EFA}"/>
              </a:ext>
            </a:extLst>
          </p:cNvPr>
          <p:cNvSpPr txBox="1"/>
          <p:nvPr/>
        </p:nvSpPr>
        <p:spPr>
          <a:xfrm>
            <a:off x="4535996" y="2640395"/>
            <a:ext cx="3727326" cy="147732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&lt;div&gt; </a:t>
            </a:r>
            <a:r>
              <a:rPr lang="ko-KR" altLang="en-US" dirty="0"/>
              <a:t>와 </a:t>
            </a:r>
            <a:r>
              <a:rPr lang="en-US" altLang="ko-KR" dirty="0"/>
              <a:t>&lt;ul&gt;, &lt;p&gt; </a:t>
            </a:r>
            <a:r>
              <a:rPr lang="ko-KR" altLang="en-US" dirty="0"/>
              <a:t>와 </a:t>
            </a:r>
            <a:r>
              <a:rPr lang="en-US" altLang="ko-KR" dirty="0"/>
              <a:t>&lt;ul&gt;</a:t>
            </a:r>
            <a:r>
              <a:rPr lang="ko-KR" altLang="en-US" dirty="0"/>
              <a:t>은 서로 같은 레벨이며 형제 관계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div ~ ul { … } </a:t>
            </a:r>
            <a:r>
              <a:rPr lang="ko-KR" altLang="en-US" dirty="0" err="1"/>
              <a:t>라고</a:t>
            </a:r>
            <a:r>
              <a:rPr lang="ko-KR" altLang="en-US" dirty="0"/>
              <a:t> </a:t>
            </a:r>
            <a:r>
              <a:rPr lang="ko-KR" altLang="en-US" dirty="0" err="1"/>
              <a:t>셀렉터를</a:t>
            </a:r>
            <a:r>
              <a:rPr lang="ko-KR" altLang="en-US" dirty="0"/>
              <a:t> 정의하면 </a:t>
            </a:r>
            <a:r>
              <a:rPr lang="en-US" altLang="ko-KR" dirty="0"/>
              <a:t>&lt;ul&gt; </a:t>
            </a:r>
            <a:r>
              <a:rPr lang="ko-KR" altLang="en-US" dirty="0"/>
              <a:t>과 </a:t>
            </a:r>
            <a:r>
              <a:rPr lang="en-US" altLang="ko-KR" dirty="0"/>
              <a:t>&lt;</a:t>
            </a:r>
            <a:r>
              <a:rPr lang="en-US" altLang="ko-KR" dirty="0" err="1"/>
              <a:t>ol</a:t>
            </a:r>
            <a:r>
              <a:rPr lang="en-US" altLang="ko-KR" dirty="0"/>
              <a:t>&gt; </a:t>
            </a:r>
            <a:r>
              <a:rPr lang="ko-KR" altLang="en-US" dirty="0"/>
              <a:t>모두에 스타일 적용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319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59532" y="417944"/>
            <a:ext cx="8424936" cy="1596177"/>
          </a:xfrm>
        </p:spPr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4–1 HTML </a:t>
            </a:r>
            <a:r>
              <a:rPr lang="ko-KR" altLang="en-US" dirty="0"/>
              <a:t>태그로만 작성한 웹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90004" y="2014121"/>
            <a:ext cx="5180462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/>
              <a:t>스타일 없는 웹</a:t>
            </a:r>
            <a:r>
              <a:rPr lang="en-US" altLang="ko-KR" sz="1200" dirty="0"/>
              <a:t> </a:t>
            </a:r>
            <a:r>
              <a:rPr lang="ko-KR" altLang="en-US" sz="1200" dirty="0"/>
              <a:t>페이지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&lt;h3&gt;CSS </a:t>
            </a:r>
            <a:r>
              <a:rPr lang="ko-KR" altLang="en-US" sz="1200" dirty="0"/>
              <a:t>스타일 맛보기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&lt;p&gt;</a:t>
            </a:r>
            <a:r>
              <a:rPr lang="ko-KR" altLang="en-US" sz="1200" dirty="0"/>
              <a:t>나는 </a:t>
            </a:r>
            <a:r>
              <a:rPr lang="en-US" altLang="ko-KR" sz="1200" dirty="0"/>
              <a:t>&lt;span&gt;</a:t>
            </a:r>
            <a:r>
              <a:rPr lang="ko-KR" altLang="en-US" sz="1200" dirty="0"/>
              <a:t>웹 프로그래밍</a:t>
            </a:r>
            <a:r>
              <a:rPr lang="en-US" altLang="ko-KR" sz="1200" dirty="0"/>
              <a:t>&lt;/span&gt;</a:t>
            </a:r>
            <a:r>
              <a:rPr lang="ko-KR" altLang="en-US" sz="1200" dirty="0"/>
              <a:t>을 좋아합니다</a:t>
            </a:r>
            <a:r>
              <a:rPr lang="en-US" altLang="ko-KR" sz="1200" dirty="0"/>
              <a:t>.&lt;/p&gt;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283" y="2014121"/>
            <a:ext cx="2313806" cy="208242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D3EBE7B-9F44-1047-BB55-8B7C99318DFD}"/>
              </a:ext>
            </a:extLst>
          </p:cNvPr>
          <p:cNvSpPr/>
          <p:nvPr/>
        </p:nvSpPr>
        <p:spPr>
          <a:xfrm>
            <a:off x="179512" y="6466586"/>
            <a:ext cx="241738" cy="2402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1991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7B2C2-328C-C047-99D6-512513866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84811"/>
            <a:ext cx="8119814" cy="1325563"/>
          </a:xfrm>
        </p:spPr>
        <p:txBody>
          <a:bodyPr/>
          <a:lstStyle/>
          <a:p>
            <a:r>
              <a:rPr lang="ko-KR" altLang="en-US" dirty="0"/>
              <a:t>속성 </a:t>
            </a:r>
            <a:r>
              <a:rPr lang="ko-KR" altLang="en-US" dirty="0" err="1"/>
              <a:t>셀렉터</a:t>
            </a:r>
            <a:r>
              <a:rPr lang="en-US" altLang="ko-KR" dirty="0"/>
              <a:t>: </a:t>
            </a:r>
            <a:r>
              <a:rPr lang="ko-KR" altLang="en-US" dirty="0"/>
              <a:t>속성의 존재에 조건을 붙일 때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5FB2F9-06F9-6C4B-BE9F-5786C987E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3B4361-6EC5-4F47-B40D-A101E4DE4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90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6FD26B-4A1F-8544-9FC6-C174C82192D6}"/>
              </a:ext>
            </a:extLst>
          </p:cNvPr>
          <p:cNvSpPr txBox="1"/>
          <p:nvPr/>
        </p:nvSpPr>
        <p:spPr>
          <a:xfrm>
            <a:off x="628650" y="1443841"/>
            <a:ext cx="5672643" cy="39703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&lt;!DOCTYPE html&gt;</a:t>
            </a:r>
          </a:p>
          <a:p>
            <a:r>
              <a:rPr lang="en-US" dirty="0"/>
              <a:t>&lt;html&gt;</a:t>
            </a:r>
          </a:p>
          <a:p>
            <a:r>
              <a:rPr lang="en-US" dirty="0"/>
              <a:t>&lt;head&gt;</a:t>
            </a:r>
          </a:p>
          <a:p>
            <a:r>
              <a:rPr lang="en-US" dirty="0"/>
              <a:t>  &lt;style&gt;</a:t>
            </a:r>
          </a:p>
          <a:p>
            <a:r>
              <a:rPr lang="en-US" dirty="0"/>
              <a:t>    /* a </a:t>
            </a:r>
            <a:r>
              <a:rPr lang="ko-KR" altLang="en-US" dirty="0"/>
              <a:t>요소 중에 </a:t>
            </a:r>
            <a:r>
              <a:rPr lang="en-US" dirty="0" err="1"/>
              <a:t>href</a:t>
            </a:r>
            <a:r>
              <a:rPr lang="en-US" dirty="0"/>
              <a:t> </a:t>
            </a:r>
            <a:r>
              <a:rPr lang="ko-KR" altLang="en-US" dirty="0"/>
              <a:t>속성을 가질 때 *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    </a:t>
            </a:r>
            <a:r>
              <a:rPr lang="en-US" dirty="0"/>
              <a:t>a[</a:t>
            </a:r>
            <a:r>
              <a:rPr lang="en-US" dirty="0" err="1"/>
              <a:t>href</a:t>
            </a:r>
            <a:r>
              <a:rPr lang="en-US" dirty="0"/>
              <a:t>] { color: violet; }</a:t>
            </a:r>
          </a:p>
          <a:p>
            <a:r>
              <a:rPr lang="en-US" dirty="0"/>
              <a:t>  &lt;/style&gt;</a:t>
            </a:r>
          </a:p>
          <a:p>
            <a:r>
              <a:rPr lang="en-US" dirty="0"/>
              <a:t>&lt;/head&gt;</a:t>
            </a:r>
          </a:p>
          <a:p>
            <a:r>
              <a:rPr lang="en-US" dirty="0"/>
              <a:t>&lt;body&gt;</a:t>
            </a:r>
          </a:p>
          <a:p>
            <a:r>
              <a:rPr lang="en-US" dirty="0"/>
              <a:t>  &lt;a </a:t>
            </a:r>
            <a:r>
              <a:rPr lang="en-US" dirty="0" err="1"/>
              <a:t>href</a:t>
            </a:r>
            <a:r>
              <a:rPr lang="en-US" dirty="0"/>
              <a:t>="</a:t>
            </a:r>
            <a:r>
              <a:rPr lang="ko-KR" altLang="en-US" dirty="0"/>
              <a:t>하이퍼링크</a:t>
            </a:r>
            <a:r>
              <a:rPr lang="en-US" altLang="ko-KR" dirty="0"/>
              <a:t>1"&gt;</a:t>
            </a:r>
            <a:r>
              <a:rPr lang="ko-KR" altLang="en-US" dirty="0"/>
              <a:t>주소 </a:t>
            </a:r>
            <a:r>
              <a:rPr lang="en-US" altLang="ko-KR" dirty="0"/>
              <a:t>1&lt;/</a:t>
            </a:r>
            <a:r>
              <a:rPr lang="en-US" dirty="0"/>
              <a:t>a&gt;&lt;</a:t>
            </a:r>
            <a:r>
              <a:rPr lang="en-US" dirty="0" err="1"/>
              <a:t>br</a:t>
            </a:r>
            <a:r>
              <a:rPr lang="en-US" dirty="0"/>
              <a:t>&gt;</a:t>
            </a:r>
          </a:p>
          <a:p>
            <a:r>
              <a:rPr lang="en-US" dirty="0"/>
              <a:t>  &lt;a </a:t>
            </a:r>
            <a:r>
              <a:rPr lang="en-US" dirty="0" err="1"/>
              <a:t>href</a:t>
            </a:r>
            <a:r>
              <a:rPr lang="en-US" dirty="0"/>
              <a:t>="</a:t>
            </a:r>
            <a:r>
              <a:rPr lang="ko-KR" altLang="en-US" dirty="0"/>
              <a:t>하이퍼링크</a:t>
            </a:r>
            <a:r>
              <a:rPr lang="en-US" altLang="ko-KR" dirty="0"/>
              <a:t>2" </a:t>
            </a:r>
            <a:r>
              <a:rPr lang="en-US" dirty="0"/>
              <a:t>target="_blank"&gt;</a:t>
            </a:r>
            <a:r>
              <a:rPr lang="ko-KR" altLang="en-US" dirty="0"/>
              <a:t>주소 </a:t>
            </a:r>
            <a:r>
              <a:rPr lang="en-US" altLang="ko-KR" dirty="0"/>
              <a:t>1&lt;/</a:t>
            </a:r>
            <a:r>
              <a:rPr lang="en-US" dirty="0"/>
              <a:t>a&gt;&lt;</a:t>
            </a:r>
            <a:r>
              <a:rPr lang="en-US" dirty="0" err="1"/>
              <a:t>br</a:t>
            </a:r>
            <a:r>
              <a:rPr lang="en-US" dirty="0"/>
              <a:t>&gt;</a:t>
            </a:r>
          </a:p>
          <a:p>
            <a:r>
              <a:rPr lang="en-US" dirty="0"/>
              <a:t>  &lt;a </a:t>
            </a:r>
            <a:r>
              <a:rPr lang="en-US" dirty="0" err="1"/>
              <a:t>href</a:t>
            </a:r>
            <a:r>
              <a:rPr lang="en-US" dirty="0"/>
              <a:t>="</a:t>
            </a:r>
            <a:r>
              <a:rPr lang="ko-KR" altLang="en-US" dirty="0"/>
              <a:t>하이퍼링크</a:t>
            </a:r>
            <a:r>
              <a:rPr lang="en-US" altLang="ko-KR" dirty="0"/>
              <a:t>3" </a:t>
            </a:r>
            <a:r>
              <a:rPr lang="en-US" dirty="0"/>
              <a:t>target="_top"&gt;</a:t>
            </a:r>
            <a:r>
              <a:rPr lang="ko-KR" altLang="en-US" dirty="0"/>
              <a:t>주소 </a:t>
            </a:r>
            <a:r>
              <a:rPr lang="en-US" altLang="ko-KR" dirty="0"/>
              <a:t>2&lt;/</a:t>
            </a:r>
            <a:r>
              <a:rPr lang="en-US" dirty="0"/>
              <a:t>a&gt;</a:t>
            </a:r>
          </a:p>
          <a:p>
            <a:r>
              <a:rPr lang="en-US" dirty="0"/>
              <a:t>&lt;/body&gt;</a:t>
            </a:r>
          </a:p>
          <a:p>
            <a:r>
              <a:rPr lang="en-US" dirty="0"/>
              <a:t>&lt;/html&gt;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DBC80B0-EB92-9446-A9FF-656E543E1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908" y="1476904"/>
            <a:ext cx="1270000" cy="939800"/>
          </a:xfrm>
        </p:spPr>
      </p:pic>
    </p:spTree>
    <p:extLst>
      <p:ext uri="{BB962C8B-B14F-4D97-AF65-F5344CB8AC3E}">
        <p14:creationId xmlns:p14="http://schemas.microsoft.com/office/powerpoint/2010/main" val="3976029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7B2C2-328C-C047-99D6-512513866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 </a:t>
            </a:r>
            <a:r>
              <a:rPr lang="ko-KR" altLang="en-US" dirty="0" err="1"/>
              <a:t>셀렉터</a:t>
            </a:r>
            <a:r>
              <a:rPr lang="en-US" altLang="ko-KR" dirty="0"/>
              <a:t>: </a:t>
            </a:r>
            <a:r>
              <a:rPr lang="ko-KR" altLang="en-US" dirty="0"/>
              <a:t>속성값 전체에 조건을 붙일 때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5FB2F9-06F9-6C4B-BE9F-5786C987E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3B4361-6EC5-4F47-B40D-A101E4DE4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91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6FD26B-4A1F-8544-9FC6-C174C82192D6}"/>
              </a:ext>
            </a:extLst>
          </p:cNvPr>
          <p:cNvSpPr txBox="1"/>
          <p:nvPr/>
        </p:nvSpPr>
        <p:spPr>
          <a:xfrm>
            <a:off x="593761" y="1690689"/>
            <a:ext cx="5672643" cy="39703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&lt;!DOCTYPE html&gt;</a:t>
            </a:r>
          </a:p>
          <a:p>
            <a:r>
              <a:rPr lang="en-US" dirty="0"/>
              <a:t>&lt;html&gt;</a:t>
            </a:r>
          </a:p>
          <a:p>
            <a:r>
              <a:rPr lang="en-US" dirty="0"/>
              <a:t>&lt;head&gt;</a:t>
            </a:r>
          </a:p>
          <a:p>
            <a:r>
              <a:rPr lang="en-US" dirty="0"/>
              <a:t>  &lt;style&gt;</a:t>
            </a:r>
          </a:p>
          <a:p>
            <a:r>
              <a:rPr lang="en-US" dirty="0"/>
              <a:t>    /* a </a:t>
            </a:r>
            <a:r>
              <a:rPr lang="ko-KR" altLang="en-US" dirty="0"/>
              <a:t>요소 중에 </a:t>
            </a:r>
            <a:r>
              <a:rPr lang="en-US" dirty="0"/>
              <a:t>target </a:t>
            </a:r>
            <a:r>
              <a:rPr lang="ko-KR" altLang="en-US" dirty="0"/>
              <a:t>속성값이 </a:t>
            </a:r>
            <a:r>
              <a:rPr lang="en-US" altLang="ko-KR" dirty="0"/>
              <a:t>"_</a:t>
            </a:r>
            <a:r>
              <a:rPr lang="en-US" dirty="0"/>
              <a:t>top" </a:t>
            </a:r>
            <a:r>
              <a:rPr lang="ko-KR" altLang="en-US" dirty="0"/>
              <a:t>일 때 *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   </a:t>
            </a:r>
            <a:r>
              <a:rPr lang="en-US" dirty="0"/>
              <a:t>a[target="_top"] { color: violet; }</a:t>
            </a:r>
          </a:p>
          <a:p>
            <a:r>
              <a:rPr lang="en-US" dirty="0"/>
              <a:t>  &lt;/style&gt;</a:t>
            </a:r>
          </a:p>
          <a:p>
            <a:r>
              <a:rPr lang="en-US" dirty="0"/>
              <a:t>&lt;/head&gt;</a:t>
            </a:r>
          </a:p>
          <a:p>
            <a:r>
              <a:rPr lang="en-US" dirty="0"/>
              <a:t>&lt;body&gt;</a:t>
            </a:r>
          </a:p>
          <a:p>
            <a:r>
              <a:rPr lang="en-US" dirty="0"/>
              <a:t>  &lt;a </a:t>
            </a:r>
            <a:r>
              <a:rPr lang="en-US" dirty="0" err="1"/>
              <a:t>href</a:t>
            </a:r>
            <a:r>
              <a:rPr lang="en-US" dirty="0"/>
              <a:t>="</a:t>
            </a:r>
            <a:r>
              <a:rPr lang="ko-KR" altLang="en-US" dirty="0"/>
              <a:t>하이퍼링크</a:t>
            </a:r>
            <a:r>
              <a:rPr lang="en-US" altLang="ko-KR" dirty="0"/>
              <a:t>1"&gt;</a:t>
            </a:r>
            <a:r>
              <a:rPr lang="ko-KR" altLang="en-US" dirty="0"/>
              <a:t>주소 </a:t>
            </a:r>
            <a:r>
              <a:rPr lang="en-US" altLang="ko-KR" dirty="0"/>
              <a:t>1&lt;/</a:t>
            </a:r>
            <a:r>
              <a:rPr lang="en-US" dirty="0"/>
              <a:t>a&gt;&lt;</a:t>
            </a:r>
            <a:r>
              <a:rPr lang="en-US" dirty="0" err="1"/>
              <a:t>br</a:t>
            </a:r>
            <a:r>
              <a:rPr lang="en-US" dirty="0"/>
              <a:t>&gt;</a:t>
            </a:r>
          </a:p>
          <a:p>
            <a:r>
              <a:rPr lang="en-US" dirty="0"/>
              <a:t>  &lt;a </a:t>
            </a:r>
            <a:r>
              <a:rPr lang="en-US" dirty="0" err="1"/>
              <a:t>href</a:t>
            </a:r>
            <a:r>
              <a:rPr lang="en-US" dirty="0"/>
              <a:t>="</a:t>
            </a:r>
            <a:r>
              <a:rPr lang="ko-KR" altLang="en-US" dirty="0"/>
              <a:t>하이퍼링크</a:t>
            </a:r>
            <a:r>
              <a:rPr lang="en-US" altLang="ko-KR" dirty="0"/>
              <a:t>2" </a:t>
            </a:r>
            <a:r>
              <a:rPr lang="en-US" dirty="0"/>
              <a:t>target="_blank"&gt;</a:t>
            </a:r>
            <a:r>
              <a:rPr lang="ko-KR" altLang="en-US" dirty="0"/>
              <a:t>주소 </a:t>
            </a:r>
            <a:r>
              <a:rPr lang="en-US" altLang="ko-KR" dirty="0"/>
              <a:t>1&lt;/</a:t>
            </a:r>
            <a:r>
              <a:rPr lang="en-US" dirty="0"/>
              <a:t>a&gt;&lt;</a:t>
            </a:r>
            <a:r>
              <a:rPr lang="en-US" dirty="0" err="1"/>
              <a:t>br</a:t>
            </a:r>
            <a:r>
              <a:rPr lang="en-US" dirty="0"/>
              <a:t>&gt;</a:t>
            </a:r>
          </a:p>
          <a:p>
            <a:r>
              <a:rPr lang="en-US" dirty="0"/>
              <a:t>  &lt;a </a:t>
            </a:r>
            <a:r>
              <a:rPr lang="en-US" dirty="0" err="1"/>
              <a:t>href</a:t>
            </a:r>
            <a:r>
              <a:rPr lang="en-US" dirty="0"/>
              <a:t>="</a:t>
            </a:r>
            <a:r>
              <a:rPr lang="ko-KR" altLang="en-US" dirty="0"/>
              <a:t>하이퍼링크</a:t>
            </a:r>
            <a:r>
              <a:rPr lang="en-US" altLang="ko-KR" dirty="0"/>
              <a:t>3" </a:t>
            </a:r>
            <a:r>
              <a:rPr lang="en-US" dirty="0"/>
              <a:t>target="_top"&gt;</a:t>
            </a:r>
            <a:r>
              <a:rPr lang="ko-KR" altLang="en-US" dirty="0"/>
              <a:t>주소 </a:t>
            </a:r>
            <a:r>
              <a:rPr lang="en-US" altLang="ko-KR" dirty="0"/>
              <a:t>2&lt;/</a:t>
            </a:r>
            <a:r>
              <a:rPr lang="en-US" dirty="0"/>
              <a:t>a&gt;</a:t>
            </a:r>
          </a:p>
          <a:p>
            <a:r>
              <a:rPr lang="en-US" dirty="0"/>
              <a:t>&lt;/body&gt;</a:t>
            </a:r>
          </a:p>
          <a:p>
            <a:r>
              <a:rPr lang="en-US" dirty="0"/>
              <a:t>&lt;/html&gt;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BDFABD-16BA-D748-82B0-23D673057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1690689"/>
            <a:ext cx="12827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987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7B2C2-328C-C047-99D6-512513866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13" y="365126"/>
            <a:ext cx="8224837" cy="1325563"/>
          </a:xfrm>
        </p:spPr>
        <p:txBody>
          <a:bodyPr/>
          <a:lstStyle/>
          <a:p>
            <a:r>
              <a:rPr lang="ko-KR" altLang="en-US" dirty="0"/>
              <a:t>속성 </a:t>
            </a:r>
            <a:r>
              <a:rPr lang="ko-KR" altLang="en-US" dirty="0" err="1"/>
              <a:t>셀렉터</a:t>
            </a:r>
            <a:r>
              <a:rPr lang="en-US" altLang="ko-KR" dirty="0"/>
              <a:t>: </a:t>
            </a:r>
            <a:r>
              <a:rPr lang="ko-KR" altLang="en-US" dirty="0"/>
              <a:t>속성값에 </a:t>
            </a:r>
            <a:r>
              <a:rPr lang="ko-KR" altLang="en-US" dirty="0" err="1"/>
              <a:t>조건값이</a:t>
            </a:r>
            <a:r>
              <a:rPr lang="ko-KR" altLang="en-US" dirty="0"/>
              <a:t> 독립된 단어로 존재하는 지에 따라 효과 적용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5FB2F9-06F9-6C4B-BE9F-5786C987E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3B4361-6EC5-4F47-B40D-A101E4DE4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92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6FD26B-4A1F-8544-9FC6-C174C82192D6}"/>
              </a:ext>
            </a:extLst>
          </p:cNvPr>
          <p:cNvSpPr txBox="1"/>
          <p:nvPr/>
        </p:nvSpPr>
        <p:spPr>
          <a:xfrm>
            <a:off x="290513" y="1690689"/>
            <a:ext cx="5577631" cy="45243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&lt;!DOCTYPE html&gt;</a:t>
            </a:r>
          </a:p>
          <a:p>
            <a:r>
              <a:rPr lang="en-US" dirty="0"/>
              <a:t>&lt;html&gt;</a:t>
            </a:r>
          </a:p>
          <a:p>
            <a:r>
              <a:rPr lang="en-US" dirty="0"/>
              <a:t>&lt;head&gt;</a:t>
            </a:r>
          </a:p>
          <a:p>
            <a:r>
              <a:rPr lang="en-US" dirty="0"/>
              <a:t>  &lt;style&gt;</a:t>
            </a:r>
          </a:p>
          <a:p>
            <a:r>
              <a:rPr lang="en-US" dirty="0"/>
              <a:t>    /* h1 </a:t>
            </a:r>
            <a:r>
              <a:rPr lang="ko-KR" altLang="en-US" dirty="0" err="1"/>
              <a:t>택그</a:t>
            </a:r>
            <a:r>
              <a:rPr lang="ko-KR" altLang="en-US" dirty="0"/>
              <a:t> 속성 </a:t>
            </a:r>
            <a:r>
              <a:rPr lang="en-US" dirty="0"/>
              <a:t>title </a:t>
            </a:r>
            <a:r>
              <a:rPr lang="ko-KR" altLang="en-US" dirty="0"/>
              <a:t>에 </a:t>
            </a:r>
            <a:r>
              <a:rPr lang="en-US" altLang="ko-KR" dirty="0"/>
              <a:t>"</a:t>
            </a:r>
            <a:r>
              <a:rPr lang="en-US" dirty="0"/>
              <a:t>love"</a:t>
            </a:r>
            <a:r>
              <a:rPr lang="ko-KR" altLang="en-US" dirty="0"/>
              <a:t>라는 단어가 빈칸으로 </a:t>
            </a:r>
            <a:r>
              <a:rPr lang="ko-KR" altLang="en-US" dirty="0" err="1"/>
              <a:t>띄여쓰였들</a:t>
            </a:r>
            <a:r>
              <a:rPr lang="ko-KR" altLang="en-US" dirty="0"/>
              <a:t> 때 *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    </a:t>
            </a:r>
            <a:r>
              <a:rPr lang="en-US" dirty="0"/>
              <a:t>h1[title~="love"] { color: orange; }</a:t>
            </a:r>
          </a:p>
          <a:p>
            <a:r>
              <a:rPr lang="en-US" dirty="0"/>
              <a:t>  &lt;/style&gt;</a:t>
            </a:r>
          </a:p>
          <a:p>
            <a:r>
              <a:rPr lang="en-US" dirty="0"/>
              <a:t>&lt;/head&gt;</a:t>
            </a:r>
          </a:p>
          <a:p>
            <a:r>
              <a:rPr lang="en-US" dirty="0"/>
              <a:t>&lt;body&gt;</a:t>
            </a:r>
          </a:p>
          <a:p>
            <a:r>
              <a:rPr lang="en-US" dirty="0"/>
              <a:t>  &lt;h1 title="my love"&gt;my love&lt;/h1&gt;</a:t>
            </a:r>
          </a:p>
          <a:p>
            <a:r>
              <a:rPr lang="en-US" dirty="0"/>
              <a:t>  &lt;h1 title="</a:t>
            </a:r>
            <a:r>
              <a:rPr lang="en-US" dirty="0" err="1"/>
              <a:t>mylove</a:t>
            </a:r>
            <a:r>
              <a:rPr lang="en-US" dirty="0"/>
              <a:t>"&gt;</a:t>
            </a:r>
            <a:r>
              <a:rPr lang="en-US" dirty="0" err="1"/>
              <a:t>mylove</a:t>
            </a:r>
            <a:r>
              <a:rPr lang="en-US" dirty="0"/>
              <a:t>&lt;/h1&gt;</a:t>
            </a:r>
          </a:p>
          <a:p>
            <a:r>
              <a:rPr lang="en-US" dirty="0"/>
              <a:t>  &lt;h1 title="my second love"&gt;my second love&lt;/h1&gt;</a:t>
            </a:r>
          </a:p>
          <a:p>
            <a:r>
              <a:rPr lang="en-US" dirty="0"/>
              <a:t>  &lt;h1 title="my third love"&gt;my third love&lt;/h1&gt;</a:t>
            </a:r>
          </a:p>
          <a:p>
            <a:r>
              <a:rPr lang="en-US" dirty="0"/>
              <a:t>&lt;/body&gt;</a:t>
            </a:r>
          </a:p>
          <a:p>
            <a:r>
              <a:rPr lang="en-US" dirty="0"/>
              <a:t>&lt;/html&gt;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2938F7-C4DA-1B4D-80D7-44F497277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275" y="1484784"/>
            <a:ext cx="2828066" cy="247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5737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2128A-A90E-3343-BE04-C7A7E8D3E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 </a:t>
            </a:r>
            <a:r>
              <a:rPr lang="ko-KR" altLang="en-US" dirty="0" err="1"/>
              <a:t>셀렉터</a:t>
            </a:r>
            <a:r>
              <a:rPr lang="en-US" altLang="ko-KR" dirty="0"/>
              <a:t>: </a:t>
            </a:r>
            <a:r>
              <a:rPr lang="ko-KR" altLang="en-US" dirty="0"/>
              <a:t>속성값의 부분에 조건을 붙이는 방법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F544F-356A-A74B-9DFB-B8CF186F6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287" y="1726591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ko-KR" altLang="en-US" sz="2000" dirty="0" err="1"/>
              <a:t>셀렉터</a:t>
            </a:r>
            <a:r>
              <a:rPr lang="en-US" altLang="ko-KR" sz="2000" dirty="0"/>
              <a:t>[</a:t>
            </a:r>
            <a:r>
              <a:rPr lang="ko-KR" altLang="en-US" sz="2000" dirty="0" err="1"/>
              <a:t>속성이름</a:t>
            </a:r>
            <a:r>
              <a:rPr lang="en-US" altLang="ko-KR" sz="2000" dirty="0"/>
              <a:t>|=”</a:t>
            </a:r>
            <a:r>
              <a:rPr lang="ko-KR" altLang="en-US" sz="2000" dirty="0"/>
              <a:t>속성값”</a:t>
            </a:r>
            <a:r>
              <a:rPr lang="en-US" altLang="ko-KR" sz="2000" dirty="0"/>
              <a:t>] </a:t>
            </a:r>
          </a:p>
          <a:p>
            <a:pPr lvl="1"/>
            <a:r>
              <a:rPr lang="ko-KR" altLang="en-US" sz="1600" dirty="0"/>
              <a:t>지정된 속성값과 일치하거나 지정 속성값 뒤 </a:t>
            </a:r>
            <a:r>
              <a:rPr lang="ko-KR" altLang="en-US" sz="1600" dirty="0" err="1"/>
              <a:t>바로하이픈</a:t>
            </a:r>
            <a:r>
              <a:rPr lang="en-US" altLang="ko-KR" sz="1600" dirty="0"/>
              <a:t>(“</a:t>
            </a:r>
            <a:r>
              <a:rPr lang="ko-KR" altLang="en-US" sz="1600" dirty="0"/>
              <a:t>값</a:t>
            </a:r>
            <a:r>
              <a:rPr lang="en-US" altLang="ko-KR" sz="1600" dirty="0"/>
              <a:t>-“)</a:t>
            </a:r>
            <a:r>
              <a:rPr lang="ko-KR" altLang="en-US" sz="1600" dirty="0" err="1"/>
              <a:t>으로</a:t>
            </a:r>
            <a:r>
              <a:rPr lang="ko-KR" altLang="en-US" sz="1600" dirty="0"/>
              <a:t> 시작할 때 조건 만족</a:t>
            </a:r>
            <a:endParaRPr lang="en-US" altLang="ko-KR" sz="1600" dirty="0"/>
          </a:p>
          <a:p>
            <a:pPr lvl="1"/>
            <a:r>
              <a:rPr lang="ko-KR" altLang="en-US" sz="1600" dirty="0"/>
              <a:t>예</a:t>
            </a:r>
            <a:r>
              <a:rPr lang="en-US" altLang="ko-KR" sz="1600" dirty="0"/>
              <a:t>: </a:t>
            </a:r>
            <a:r>
              <a:rPr lang="en-US" sz="1600" dirty="0"/>
              <a:t>p[</a:t>
            </a:r>
            <a:r>
              <a:rPr lang="en-US" sz="1600" dirty="0" err="1"/>
              <a:t>lang</a:t>
            </a:r>
            <a:r>
              <a:rPr lang="en-US" sz="1600" dirty="0"/>
              <a:t>|=”</a:t>
            </a:r>
            <a:r>
              <a:rPr lang="en-US" sz="1600" dirty="0" err="1"/>
              <a:t>kr</a:t>
            </a:r>
            <a:r>
              <a:rPr lang="en-US" sz="1600" dirty="0"/>
              <a:t>"] { </a:t>
            </a:r>
            <a:r>
              <a:rPr lang="en-US" altLang="ko-KR" sz="1600" dirty="0"/>
              <a:t>…</a:t>
            </a:r>
            <a:r>
              <a:rPr lang="en-US" sz="1600" dirty="0"/>
              <a:t> }  </a:t>
            </a:r>
            <a:r>
              <a:rPr lang="en-US" altLang="ko-KR" sz="1600" dirty="0"/>
              <a:t>-&gt; </a:t>
            </a:r>
            <a:r>
              <a:rPr lang="en-US" sz="1600" dirty="0"/>
              <a:t>&lt;p </a:t>
            </a:r>
            <a:r>
              <a:rPr lang="en-US" sz="1600" dirty="0" err="1"/>
              <a:t>lang</a:t>
            </a:r>
            <a:r>
              <a:rPr lang="en-US" sz="1600" dirty="0"/>
              <a:t>=”</a:t>
            </a:r>
            <a:r>
              <a:rPr lang="en-US" sz="1600" dirty="0" err="1"/>
              <a:t>kr</a:t>
            </a:r>
            <a:r>
              <a:rPr lang="en-US" sz="1600" dirty="0"/>
              <a:t>"&gt;, &lt;p </a:t>
            </a:r>
            <a:r>
              <a:rPr lang="en-US" sz="1600" dirty="0" err="1"/>
              <a:t>lang</a:t>
            </a:r>
            <a:r>
              <a:rPr lang="en-US" sz="1600" dirty="0"/>
              <a:t>=”</a:t>
            </a:r>
            <a:r>
              <a:rPr lang="en-US" sz="1600" dirty="0" err="1"/>
              <a:t>kr</a:t>
            </a:r>
            <a:r>
              <a:rPr lang="en-US" sz="1600" dirty="0"/>
              <a:t>-"&gt;</a:t>
            </a:r>
          </a:p>
          <a:p>
            <a:pPr lvl="1"/>
            <a:endParaRPr lang="en-US" altLang="ko-KR" sz="1600" dirty="0"/>
          </a:p>
          <a:p>
            <a:r>
              <a:rPr lang="ko-KR" altLang="en-US" sz="2000" dirty="0" err="1"/>
              <a:t>셀렉터</a:t>
            </a:r>
            <a:r>
              <a:rPr lang="en-US" altLang="ko-KR" sz="2000" dirty="0"/>
              <a:t>[</a:t>
            </a:r>
            <a:r>
              <a:rPr lang="ko-KR" altLang="en-US" sz="2000" dirty="0"/>
              <a:t>속성</a:t>
            </a:r>
            <a:r>
              <a:rPr lang="en-US" altLang="ko-KR" sz="2000" dirty="0"/>
              <a:t>^=”</a:t>
            </a:r>
            <a:r>
              <a:rPr lang="ko-KR" altLang="en-US" sz="2000" dirty="0"/>
              <a:t>속성값”</a:t>
            </a:r>
            <a:r>
              <a:rPr lang="en-US" altLang="ko-KR" sz="2000" dirty="0"/>
              <a:t>]</a:t>
            </a:r>
          </a:p>
          <a:p>
            <a:pPr lvl="1"/>
            <a:r>
              <a:rPr lang="ko-KR" altLang="en-US" sz="1600" dirty="0"/>
              <a:t>지정된 속성값으로 시작할 때 조건 만족</a:t>
            </a:r>
            <a:endParaRPr lang="en-US" altLang="ko-KR" sz="1600" dirty="0"/>
          </a:p>
          <a:p>
            <a:pPr lvl="1"/>
            <a:r>
              <a:rPr lang="ko-KR" altLang="en-US" sz="1600" dirty="0"/>
              <a:t>예</a:t>
            </a:r>
            <a:r>
              <a:rPr lang="en-US" altLang="ko-KR" sz="1600" dirty="0"/>
              <a:t>: </a:t>
            </a:r>
            <a:r>
              <a:rPr lang="en-US" sz="1600" dirty="0"/>
              <a:t>a[</a:t>
            </a:r>
            <a:r>
              <a:rPr lang="en-US" sz="1600" dirty="0" err="1"/>
              <a:t>href</a:t>
            </a:r>
            <a:r>
              <a:rPr lang="en-US" sz="1600" dirty="0"/>
              <a:t>^="https://"] { </a:t>
            </a:r>
            <a:r>
              <a:rPr lang="en-US" altLang="ko-KR" sz="1600" dirty="0"/>
              <a:t>…</a:t>
            </a:r>
            <a:r>
              <a:rPr lang="en-US" sz="1600" dirty="0"/>
              <a:t> } </a:t>
            </a:r>
            <a:r>
              <a:rPr lang="en-US" altLang="ko-KR" sz="1600" dirty="0"/>
              <a:t>-&gt; </a:t>
            </a:r>
            <a:r>
              <a:rPr lang="en-US" sz="1600" dirty="0"/>
              <a:t>&lt;a </a:t>
            </a:r>
            <a:r>
              <a:rPr lang="en-US" sz="1600" dirty="0" err="1"/>
              <a:t>href</a:t>
            </a:r>
            <a:r>
              <a:rPr lang="en-US" sz="1600" dirty="0"/>
              <a:t>="https://</a:t>
            </a:r>
            <a:r>
              <a:rPr lang="en-US" sz="1600" dirty="0" err="1"/>
              <a:t>www.site.com</a:t>
            </a:r>
            <a:r>
              <a:rPr lang="en-US" sz="1600" dirty="0"/>
              <a:t>/</a:t>
            </a:r>
            <a:r>
              <a:rPr lang="en-US" sz="1600" dirty="0" err="1"/>
              <a:t>kr</a:t>
            </a:r>
            <a:r>
              <a:rPr lang="en-US" sz="1600" dirty="0"/>
              <a:t>"&gt;</a:t>
            </a:r>
          </a:p>
          <a:p>
            <a:pPr lvl="1"/>
            <a:endParaRPr lang="en-US" altLang="ko-KR" sz="1600" dirty="0"/>
          </a:p>
          <a:p>
            <a:r>
              <a:rPr lang="ko-KR" altLang="en-US" sz="2000" dirty="0" err="1"/>
              <a:t>셀렉터</a:t>
            </a:r>
            <a:r>
              <a:rPr lang="en-US" altLang="ko-KR" sz="2000" dirty="0"/>
              <a:t>[</a:t>
            </a:r>
            <a:r>
              <a:rPr lang="ko-KR" altLang="en-US" sz="2000" dirty="0"/>
              <a:t>속성</a:t>
            </a:r>
            <a:r>
              <a:rPr lang="en-US" altLang="ko-KR" sz="2000" dirty="0"/>
              <a:t>$=”</a:t>
            </a:r>
            <a:r>
              <a:rPr lang="ko-KR" altLang="en-US" sz="2000" dirty="0"/>
              <a:t>속성값”</a:t>
            </a:r>
            <a:r>
              <a:rPr lang="en-US" altLang="ko-KR" sz="2000" dirty="0"/>
              <a:t>]</a:t>
            </a:r>
          </a:p>
          <a:p>
            <a:pPr lvl="1"/>
            <a:r>
              <a:rPr lang="ko-KR" altLang="en-US" sz="1600" dirty="0"/>
              <a:t>지정된 </a:t>
            </a:r>
            <a:r>
              <a:rPr lang="en-US" altLang="ko-KR" sz="1600" dirty="0"/>
              <a:t> </a:t>
            </a:r>
            <a:r>
              <a:rPr lang="ko-KR" altLang="en-US" sz="1600" dirty="0"/>
              <a:t>속성값으로 끝날 때 조건 만족</a:t>
            </a:r>
            <a:endParaRPr lang="en-US" altLang="ko-KR" sz="1600" dirty="0"/>
          </a:p>
          <a:p>
            <a:pPr lvl="1"/>
            <a:r>
              <a:rPr lang="ko-KR" altLang="en-US" sz="1600" dirty="0"/>
              <a:t>예</a:t>
            </a:r>
            <a:r>
              <a:rPr lang="en-US" altLang="ko-KR" sz="1600" dirty="0"/>
              <a:t>: </a:t>
            </a:r>
            <a:r>
              <a:rPr lang="en-US" sz="1600" dirty="0"/>
              <a:t>a[</a:t>
            </a:r>
            <a:r>
              <a:rPr lang="en-US" sz="1600" dirty="0" err="1"/>
              <a:t>href</a:t>
            </a:r>
            <a:r>
              <a:rPr lang="en-US" sz="1600" dirty="0"/>
              <a:t>$=".xml"] { </a:t>
            </a:r>
            <a:r>
              <a:rPr lang="en-US" altLang="ko-KR" sz="1600" dirty="0"/>
              <a:t>…</a:t>
            </a:r>
            <a:r>
              <a:rPr lang="en-US" sz="1600" dirty="0"/>
              <a:t> } -&gt; &lt;a </a:t>
            </a:r>
            <a:r>
              <a:rPr lang="en-US" sz="1600" dirty="0" err="1"/>
              <a:t>href</a:t>
            </a:r>
            <a:r>
              <a:rPr lang="en-US" sz="1600" dirty="0"/>
              <a:t>="</a:t>
            </a:r>
            <a:r>
              <a:rPr lang="en-US" sz="1600" dirty="0" err="1"/>
              <a:t>test.xml</a:t>
            </a:r>
            <a:r>
              <a:rPr lang="en-US" sz="1600" dirty="0"/>
              <a:t>"&gt;</a:t>
            </a:r>
          </a:p>
          <a:p>
            <a:pPr lvl="1"/>
            <a:endParaRPr lang="en-US" sz="1600" dirty="0"/>
          </a:p>
          <a:p>
            <a:r>
              <a:rPr lang="ko-KR" altLang="en-US" sz="2000" dirty="0" err="1"/>
              <a:t>셀렉터</a:t>
            </a:r>
            <a:r>
              <a:rPr lang="en-US" altLang="ko-KR" sz="2000" dirty="0"/>
              <a:t>[</a:t>
            </a:r>
            <a:r>
              <a:rPr lang="ko-KR" altLang="en-US" sz="2000" dirty="0"/>
              <a:t>속성*</a:t>
            </a:r>
            <a:r>
              <a:rPr lang="en-US" altLang="ko-KR" sz="2000" dirty="0"/>
              <a:t>=”</a:t>
            </a:r>
            <a:r>
              <a:rPr lang="ko-KR" altLang="en-US" sz="2000" dirty="0"/>
              <a:t>속성값”</a:t>
            </a:r>
            <a:r>
              <a:rPr lang="en-US" altLang="ko-KR" sz="2000" dirty="0"/>
              <a:t>]</a:t>
            </a:r>
          </a:p>
          <a:p>
            <a:pPr lvl="1"/>
            <a:r>
              <a:rPr lang="ko-KR" altLang="en-US" sz="1600" dirty="0"/>
              <a:t>속성값이 포함된 경우 만족</a:t>
            </a:r>
            <a:endParaRPr lang="en-US" altLang="ko-KR" sz="1600" dirty="0"/>
          </a:p>
          <a:p>
            <a:pPr lvl="1"/>
            <a:r>
              <a:rPr lang="ko-KR" altLang="en-US" sz="1600" dirty="0"/>
              <a:t>예</a:t>
            </a:r>
            <a:r>
              <a:rPr lang="en-US" altLang="ko-KR" sz="1600" dirty="0"/>
              <a:t>: </a:t>
            </a:r>
            <a:r>
              <a:rPr lang="en-US" sz="1600" dirty="0"/>
              <a:t>div[class*=</a:t>
            </a:r>
            <a:r>
              <a:rPr lang="en-US" altLang="ko-KR" sz="1600" dirty="0"/>
              <a:t>”xxx</a:t>
            </a:r>
            <a:r>
              <a:rPr lang="en-US" sz="1600" dirty="0"/>
              <a:t>”</a:t>
            </a:r>
            <a:r>
              <a:rPr lang="en-US" altLang="ko-KR" sz="1600" dirty="0"/>
              <a:t>] </a:t>
            </a:r>
            <a:r>
              <a:rPr lang="en-US" sz="1600" dirty="0"/>
              <a:t>{ </a:t>
            </a:r>
            <a:r>
              <a:rPr lang="en-US" altLang="ko-KR" sz="1600" dirty="0"/>
              <a:t>…</a:t>
            </a:r>
            <a:r>
              <a:rPr lang="en-US" sz="1600" dirty="0"/>
              <a:t> }  -&gt; &lt;div </a:t>
            </a:r>
            <a:r>
              <a:rPr lang="en-US" sz="1600" dirty="0" err="1"/>
              <a:t>cloass</a:t>
            </a:r>
            <a:r>
              <a:rPr lang="en-US" sz="1600" dirty="0"/>
              <a:t>=“scene-xxx”&gt;</a:t>
            </a:r>
            <a:endParaRPr lang="en-US" altLang="ko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8C46A-FDAB-0D43-860E-00B47D42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354C9F-028E-BE4C-A5C7-81FECDB43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93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4059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8880</Words>
  <Application>Microsoft Office PowerPoint</Application>
  <PresentationFormat>화면 슬라이드 쇼(4:3)</PresentationFormat>
  <Paragraphs>1666</Paragraphs>
  <Slides>93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93</vt:i4>
      </vt:variant>
    </vt:vector>
  </HeadingPairs>
  <TitlesOfParts>
    <vt:vector size="112" baseType="lpstr">
      <vt:lpstr>SourceCodePro-Regular</vt:lpstr>
      <vt:lpstr>YDVYGOStd11</vt:lpstr>
      <vt:lpstr>궁서체</vt:lpstr>
      <vt:lpstr>맑은 고딕</vt:lpstr>
      <vt:lpstr>배달의민족 한나는 열한살</vt:lpstr>
      <vt:lpstr>휴먼모음T</vt:lpstr>
      <vt:lpstr>Arial</vt:lpstr>
      <vt:lpstr>Calibri</vt:lpstr>
      <vt:lpstr>Calibri Light</vt:lpstr>
      <vt:lpstr>Consolas</vt:lpstr>
      <vt:lpstr>Courier New</vt:lpstr>
      <vt:lpstr>Forte</vt:lpstr>
      <vt:lpstr>Georgia</vt:lpstr>
      <vt:lpstr>Jokerman</vt:lpstr>
      <vt:lpstr>Lucida Console</vt:lpstr>
      <vt:lpstr>Noto Serif</vt:lpstr>
      <vt:lpstr>Times New Roman</vt:lpstr>
      <vt:lpstr>Verdana</vt:lpstr>
      <vt:lpstr>Office Theme</vt:lpstr>
      <vt:lpstr>2019-2 웹프로그래밍 강의 4: CSS3로 웹페이지 꾸미기</vt:lpstr>
      <vt:lpstr>PowerPoint 프레젠테이션</vt:lpstr>
      <vt:lpstr>3장 강의 요점 정리</vt:lpstr>
      <vt:lpstr>3장 강의 요점 정리</vt:lpstr>
      <vt:lpstr>3장 강의 요점 정리</vt:lpstr>
      <vt:lpstr>강의 목표</vt:lpstr>
      <vt:lpstr>PowerPoint 프레젠테이션</vt:lpstr>
      <vt:lpstr>CSS3 스타일 시트</vt:lpstr>
      <vt:lpstr>예제 4–1 HTML 태그로만 작성한 웹 페이지</vt:lpstr>
      <vt:lpstr>예제 4–2 CSS3 스타일 시트로 꾸민 웹 페이지</vt:lpstr>
      <vt:lpstr>CSS3 스타일 시트 구성</vt:lpstr>
      <vt:lpstr>PowerPoint 프레젠테이션</vt:lpstr>
      <vt:lpstr>HTML문서에 CSS3 스타일 시트 만들기</vt:lpstr>
      <vt:lpstr>&lt;style&gt; 태그에 스타일 시트 만들기</vt:lpstr>
      <vt:lpstr>예제 4-3 &lt;style&gt; 태그로 스타일 시트 만들기</vt:lpstr>
      <vt:lpstr>style 속성에 스타일 시트 만들기</vt:lpstr>
      <vt:lpstr>예제 4–4 style 속성에 스타일 시트 만들기</vt:lpstr>
      <vt:lpstr>외부 스타일 시트 파일 불러오기</vt:lpstr>
      <vt:lpstr>외부 스타일 시트 파일 불러오기</vt:lpstr>
      <vt:lpstr>외부 스타일 시트 파일 불러오기</vt:lpstr>
      <vt:lpstr>예제 4-5 &lt;link&gt; 태그로 CSS3 파일 불러오기</vt:lpstr>
      <vt:lpstr>예제 4-6 @import로 CSS3 파일 불러오기</vt:lpstr>
      <vt:lpstr>CSS3 규칙 – 스타일 상속</vt:lpstr>
      <vt:lpstr>예제 4–7 부모 스타일 상속</vt:lpstr>
      <vt:lpstr>CSS3 규칙 – 스타일 합치기와 오버라이딩</vt:lpstr>
      <vt:lpstr>예제 4–8 여러 스타일 시트가 중첩되는 경우</vt:lpstr>
      <vt:lpstr>PowerPoint 프레젠테이션</vt:lpstr>
      <vt:lpstr>셀렉터</vt:lpstr>
      <vt:lpstr>셀렉터 설명을 위한 샘플 HTML 페이지</vt:lpstr>
      <vt:lpstr>태그 이름 셀렉터</vt:lpstr>
      <vt:lpstr>class 셀렉터</vt:lpstr>
      <vt:lpstr>id 셀렉터</vt:lpstr>
      <vt:lpstr>id 셀렉터와 class 셀렉터 비교</vt:lpstr>
      <vt:lpstr>셀렉터 조합하기</vt:lpstr>
      <vt:lpstr>자식 셀렉터와 자손 셀렉터</vt:lpstr>
      <vt:lpstr>전체 셀렉터</vt:lpstr>
      <vt:lpstr>속성 셀렉터(Attribute Selector)</vt:lpstr>
      <vt:lpstr>가상 클래스(pseudo-class) 셀렉터</vt:lpstr>
      <vt:lpstr>:first-letter와 :hover의 사용 사례</vt:lpstr>
      <vt:lpstr>예제 4-9 셀렉터 활용</vt:lpstr>
      <vt:lpstr>PowerPoint 프레젠테이션</vt:lpstr>
      <vt:lpstr>CSS3에서 색 표현</vt:lpstr>
      <vt:lpstr>CSS3의 표준 색 이름과 코드 중 일부(총 140개)</vt:lpstr>
      <vt:lpstr>색 관련 프로퍼티</vt:lpstr>
      <vt:lpstr>예제 4–10 색 활용</vt:lpstr>
      <vt:lpstr>텍스트</vt:lpstr>
      <vt:lpstr>예제 4-11 텍스트 꾸미기</vt:lpstr>
      <vt:lpstr>CSS3의 표준 단위</vt:lpstr>
      <vt:lpstr>폰트</vt:lpstr>
      <vt:lpstr>폰트 제어 CSS3 프로퍼티</vt:lpstr>
      <vt:lpstr>단축 프로퍼티, font </vt:lpstr>
      <vt:lpstr>예제 4–12 CSS3 폰트 활용</vt:lpstr>
      <vt:lpstr>PowerPoint 프레젠테이션</vt:lpstr>
      <vt:lpstr>CSS3의 박스 모델</vt:lpstr>
      <vt:lpstr>박스 모델의 구성</vt:lpstr>
      <vt:lpstr>박스 모델을 구성하는 CSS3 프로퍼티</vt:lpstr>
      <vt:lpstr>박스 크기 - &lt;div&gt; 태그의 박스 모델 사례</vt:lpstr>
      <vt:lpstr>예제 4-13 &lt;div&gt;의 박스 모델 보이기</vt:lpstr>
      <vt:lpstr>박스 모델의 색, 테두리, 단축프로퍼티</vt:lpstr>
      <vt:lpstr>예제 4-14 박스 모델 활용</vt:lpstr>
      <vt:lpstr>예제 4–15 다양한 테두리 선 스타일</vt:lpstr>
      <vt:lpstr>둥근 모서리 테두리 만들기 - border-radius</vt:lpstr>
      <vt:lpstr>예제 4–16 다양한 둥근 모서리 테두리</vt:lpstr>
      <vt:lpstr>이미지 테두리 만들기 - border-image</vt:lpstr>
      <vt:lpstr>PowerPoint 프레젠테이션</vt:lpstr>
      <vt:lpstr>예제 4–17 이미지 테두리 만들기</vt:lpstr>
      <vt:lpstr>배경 다루기</vt:lpstr>
      <vt:lpstr>배경 다루기</vt:lpstr>
      <vt:lpstr>배경 다루기</vt:lpstr>
      <vt:lpstr>배경 다루기</vt:lpstr>
      <vt:lpstr>배경 다루기</vt:lpstr>
      <vt:lpstr>배경 다루기</vt:lpstr>
      <vt:lpstr>배경 다루기</vt:lpstr>
      <vt:lpstr>PowerPoint 프레젠테이션</vt:lpstr>
      <vt:lpstr>background 단축 프로퍼티</vt:lpstr>
      <vt:lpstr>예제 4–18 &lt;div&gt; 박스에 배경 꾸미기</vt:lpstr>
      <vt:lpstr>텍스트 그림자, text-shadow</vt:lpstr>
      <vt:lpstr>예제 4–19 text-shadow로 텍스트 그림자 만들기</vt:lpstr>
      <vt:lpstr>박스 그림자, box-shadow</vt:lpstr>
      <vt:lpstr>예제 4–20 box-shadow로 박스 그림자 만들기</vt:lpstr>
      <vt:lpstr>마우스 커서 제어, cursor</vt:lpstr>
      <vt:lpstr>예제 4–21 마우스 커서</vt:lpstr>
      <vt:lpstr>PowerPoint 프레젠테이션</vt:lpstr>
      <vt:lpstr>강의 정리</vt:lpstr>
      <vt:lpstr>강의 정리</vt:lpstr>
      <vt:lpstr>강의 정리</vt:lpstr>
      <vt:lpstr>PowerPoint 프레젠테이션</vt:lpstr>
      <vt:lpstr>형제 셀렉터(Sibling Selector)</vt:lpstr>
      <vt:lpstr>일반 형제 셀렉터(General Sibling Combinator)</vt:lpstr>
      <vt:lpstr>속성 셀렉터: 속성의 존재에 조건을 붙일 때</vt:lpstr>
      <vt:lpstr>속성 셀렉터: 속성값 전체에 조건을 붙일 때</vt:lpstr>
      <vt:lpstr>속성 셀렉터: 속성값에 조건값이 독립된 단어로 존재하는 지에 따라 효과 적용</vt:lpstr>
      <vt:lpstr>속성 셀렉터: 속성값의 부분에 조건을 붙이는 방법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2019-2 웹프로그래밍 강의 4: CSS3로 웹페이지 꾸미기</dc:title>
  <dc:creator>박제호</dc:creator>
  <cp:lastModifiedBy>안 찬웅</cp:lastModifiedBy>
  <cp:revision>33</cp:revision>
  <dcterms:created xsi:type="dcterms:W3CDTF">2019-10-08T05:38:58Z</dcterms:created>
  <dcterms:modified xsi:type="dcterms:W3CDTF">2022-10-04T01:00:17Z</dcterms:modified>
</cp:coreProperties>
</file>